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38"/>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 id="372" r:id="rId86"/>
    <p:sldId id="373" r:id="rId87"/>
    <p:sldId id="374" r:id="rId88"/>
    <p:sldId id="375" r:id="rId89"/>
    <p:sldId id="376" r:id="rId90"/>
    <p:sldId id="377" r:id="rId91"/>
    <p:sldId id="378" r:id="rId92"/>
    <p:sldId id="385" r:id="rId93"/>
    <p:sldId id="387" r:id="rId94"/>
    <p:sldId id="386" r:id="rId95"/>
    <p:sldId id="379" r:id="rId96"/>
    <p:sldId id="380" r:id="rId97"/>
    <p:sldId id="389" r:id="rId98"/>
    <p:sldId id="383" r:id="rId99"/>
    <p:sldId id="390" r:id="rId100"/>
    <p:sldId id="382" r:id="rId101"/>
    <p:sldId id="391" r:id="rId102"/>
    <p:sldId id="392" r:id="rId103"/>
    <p:sldId id="393" r:id="rId104"/>
    <p:sldId id="398" r:id="rId105"/>
    <p:sldId id="381" r:id="rId106"/>
    <p:sldId id="394" r:id="rId107"/>
    <p:sldId id="395" r:id="rId108"/>
    <p:sldId id="396" r:id="rId109"/>
    <p:sldId id="399" r:id="rId110"/>
    <p:sldId id="400" r:id="rId111"/>
    <p:sldId id="401" r:id="rId112"/>
    <p:sldId id="402" r:id="rId113"/>
    <p:sldId id="409" r:id="rId114"/>
    <p:sldId id="403" r:id="rId115"/>
    <p:sldId id="404" r:id="rId116"/>
    <p:sldId id="405" r:id="rId117"/>
    <p:sldId id="406" r:id="rId118"/>
    <p:sldId id="411" r:id="rId119"/>
    <p:sldId id="412" r:id="rId120"/>
    <p:sldId id="408" r:id="rId121"/>
    <p:sldId id="415" r:id="rId122"/>
    <p:sldId id="413" r:id="rId123"/>
    <p:sldId id="416" r:id="rId124"/>
    <p:sldId id="417" r:id="rId125"/>
    <p:sldId id="418" r:id="rId126"/>
    <p:sldId id="426" r:id="rId127"/>
    <p:sldId id="419" r:id="rId128"/>
    <p:sldId id="420" r:id="rId129"/>
    <p:sldId id="427" r:id="rId130"/>
    <p:sldId id="428" r:id="rId131"/>
    <p:sldId id="432" r:id="rId132"/>
    <p:sldId id="429" r:id="rId133"/>
    <p:sldId id="430" r:id="rId134"/>
    <p:sldId id="431" r:id="rId135"/>
    <p:sldId id="425" r:id="rId136"/>
    <p:sldId id="433" r:id="rId1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9C7"/>
    <a:srgbClr val="EAEBF6"/>
    <a:srgbClr val="CFD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5" autoAdjust="0"/>
    <p:restoredTop sz="94694"/>
  </p:normalViewPr>
  <p:slideViewPr>
    <p:cSldViewPr snapToGrid="0">
      <p:cViewPr>
        <p:scale>
          <a:sx n="121" d="100"/>
          <a:sy n="121" d="100"/>
        </p:scale>
        <p:origin x="105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100</a:t>
            </a:fld>
            <a:endParaRPr lang="en-US" dirty="0"/>
          </a:p>
        </p:txBody>
      </p:sp>
    </p:spTree>
    <p:extLst>
      <p:ext uri="{BB962C8B-B14F-4D97-AF65-F5344CB8AC3E}">
        <p14:creationId xmlns:p14="http://schemas.microsoft.com/office/powerpoint/2010/main" val="105060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122</a:t>
            </a:fld>
            <a:endParaRPr lang="en-US" dirty="0"/>
          </a:p>
        </p:txBody>
      </p:sp>
    </p:spTree>
    <p:extLst>
      <p:ext uri="{BB962C8B-B14F-4D97-AF65-F5344CB8AC3E}">
        <p14:creationId xmlns:p14="http://schemas.microsoft.com/office/powerpoint/2010/main" val="1102501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132</a:t>
            </a:fld>
            <a:endParaRPr lang="en-US" dirty="0"/>
          </a:p>
        </p:txBody>
      </p:sp>
    </p:spTree>
    <p:extLst>
      <p:ext uri="{BB962C8B-B14F-4D97-AF65-F5344CB8AC3E}">
        <p14:creationId xmlns:p14="http://schemas.microsoft.com/office/powerpoint/2010/main" val="401544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134</a:t>
            </a:fld>
            <a:endParaRPr lang="en-US" dirty="0"/>
          </a:p>
        </p:txBody>
      </p:sp>
    </p:spTree>
    <p:extLst>
      <p:ext uri="{BB962C8B-B14F-4D97-AF65-F5344CB8AC3E}">
        <p14:creationId xmlns:p14="http://schemas.microsoft.com/office/powerpoint/2010/main" val="743140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11/1/23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WK01-WK10</a:t>
            </a:r>
          </a:p>
          <a:p>
            <a:r>
              <a:rPr lang="en-US" dirty="0"/>
              <a:t>Revision 2023.10.31</a:t>
            </a:r>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Random Forest </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err="1"/>
              <a:t>n_estimators</a:t>
            </a:r>
            <a:r>
              <a:rPr lang="en-US" sz="1200" dirty="0"/>
              <a:t> is at 100.</a:t>
            </a:r>
          </a:p>
          <a:p>
            <a:pPr marL="457200" lvl="1" indent="0">
              <a:spcBef>
                <a:spcPts val="0"/>
              </a:spcBef>
              <a:spcAft>
                <a:spcPts val="600"/>
              </a:spcAft>
              <a:buNone/>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random forest classifier to predict whether data breaches are "organized" based on a Boolean operation of selected features. It aims to provide a binary classification of data breaches to understand the factors influencing their occurrence. It calculates accuracy, precision, recall, F1-score, and ROC-AUC, a classification report, and a confusion matrix to evaluate performance.</a:t>
            </a:r>
          </a:p>
          <a:p>
            <a:pPr marL="457200" lvl="1" indent="0">
              <a:spcBef>
                <a:spcPts val="0"/>
              </a:spcBef>
              <a:spcAft>
                <a:spcPts val="600"/>
              </a:spcAft>
              <a:buNone/>
            </a:pPr>
            <a:r>
              <a:rPr lang="en-US" sz="1200" dirty="0"/>
              <a:t> </a:t>
            </a:r>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high precision, recall, F1-score, a clear distinction between true positive and true negative predictions in the confusion matrix.</a:t>
            </a:r>
          </a:p>
          <a:p>
            <a:pPr lvl="1">
              <a:spcBef>
                <a:spcPts val="0"/>
              </a:spcBef>
              <a:spcAft>
                <a:spcPts val="600"/>
              </a:spcAft>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84.92%, which is a reasonably high accuracy score.</a:t>
            </a:r>
          </a:p>
          <a:p>
            <a:pPr lvl="1">
              <a:spcBef>
                <a:spcPts val="0"/>
              </a:spcBef>
              <a:spcAft>
                <a:spcPts val="600"/>
              </a:spcAft>
            </a:pPr>
            <a:r>
              <a:rPr lang="en-US" sz="1200" dirty="0"/>
              <a:t>Classification Report: The classification report shows high precision, recall, and F1-score for the class '1' (data breaches). However, for class '0' (non-data breaches), precision, recall, and F1-score are all 0.00.</a:t>
            </a:r>
          </a:p>
          <a:p>
            <a:pPr lvl="1">
              <a:spcBef>
                <a:spcPts val="0"/>
              </a:spcBef>
              <a:spcAft>
                <a:spcPts val="600"/>
              </a:spcAft>
            </a:pPr>
            <a:r>
              <a:rPr lang="en-US" sz="1200" dirty="0"/>
              <a:t>Confusion Matrix: The confusion matrix indicates that the model correctly identifies all 'Organized' cases (data breaches) but does not recognize any 'Not Organized' cases (non-data breaches).</a:t>
            </a:r>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100</a:t>
            </a:fld>
            <a:endParaRPr lang="en-US" dirty="0"/>
          </a:p>
        </p:txBody>
      </p:sp>
    </p:spTree>
    <p:extLst>
      <p:ext uri="{BB962C8B-B14F-4D97-AF65-F5344CB8AC3E}">
        <p14:creationId xmlns:p14="http://schemas.microsoft.com/office/powerpoint/2010/main" val="394739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101</a:t>
            </a:fld>
            <a:endParaRPr lang="en-US" dirty="0"/>
          </a:p>
        </p:txBody>
      </p:sp>
      <p:pic>
        <p:nvPicPr>
          <p:cNvPr id="6" name="Picture 5">
            <a:extLst>
              <a:ext uri="{FF2B5EF4-FFF2-40B4-BE49-F238E27FC236}">
                <a16:creationId xmlns:a16="http://schemas.microsoft.com/office/drawing/2014/main" id="{1F1A0B5E-35A3-B7F5-A038-BF7D18EF92F8}"/>
              </a:ext>
            </a:extLst>
          </p:cNvPr>
          <p:cNvPicPr>
            <a:picLocks noChangeAspect="1"/>
          </p:cNvPicPr>
          <p:nvPr/>
        </p:nvPicPr>
        <p:blipFill>
          <a:blip r:embed="rId2"/>
          <a:stretch>
            <a:fillRect/>
          </a:stretch>
        </p:blipFill>
        <p:spPr>
          <a:xfrm>
            <a:off x="31530" y="2227638"/>
            <a:ext cx="4118785" cy="3045732"/>
          </a:xfrm>
          <a:prstGeom prst="rect">
            <a:avLst/>
          </a:prstGeom>
        </p:spPr>
      </p:pic>
      <p:pic>
        <p:nvPicPr>
          <p:cNvPr id="7" name="Picture 6">
            <a:extLst>
              <a:ext uri="{FF2B5EF4-FFF2-40B4-BE49-F238E27FC236}">
                <a16:creationId xmlns:a16="http://schemas.microsoft.com/office/drawing/2014/main" id="{6F865AEB-23A5-F73E-1DB0-2F1DB128ABE9}"/>
              </a:ext>
            </a:extLst>
          </p:cNvPr>
          <p:cNvPicPr>
            <a:picLocks noChangeAspect="1"/>
          </p:cNvPicPr>
          <p:nvPr/>
        </p:nvPicPr>
        <p:blipFill>
          <a:blip r:embed="rId3"/>
          <a:stretch>
            <a:fillRect/>
          </a:stretch>
        </p:blipFill>
        <p:spPr>
          <a:xfrm>
            <a:off x="8073214" y="2227637"/>
            <a:ext cx="3954429" cy="3069577"/>
          </a:xfrm>
          <a:prstGeom prst="rect">
            <a:avLst/>
          </a:prstGeom>
        </p:spPr>
      </p:pic>
      <p:pic>
        <p:nvPicPr>
          <p:cNvPr id="8" name="Picture 7">
            <a:extLst>
              <a:ext uri="{FF2B5EF4-FFF2-40B4-BE49-F238E27FC236}">
                <a16:creationId xmlns:a16="http://schemas.microsoft.com/office/drawing/2014/main" id="{34F7B1AF-1EDA-6D29-32CD-CFE87DD744BB}"/>
              </a:ext>
            </a:extLst>
          </p:cNvPr>
          <p:cNvPicPr>
            <a:picLocks noChangeAspect="1"/>
          </p:cNvPicPr>
          <p:nvPr/>
        </p:nvPicPr>
        <p:blipFill>
          <a:blip r:embed="rId4"/>
          <a:stretch>
            <a:fillRect/>
          </a:stretch>
        </p:blipFill>
        <p:spPr>
          <a:xfrm>
            <a:off x="4118785" y="2227637"/>
            <a:ext cx="3954429" cy="3069577"/>
          </a:xfrm>
          <a:prstGeom prst="rect">
            <a:avLst/>
          </a:prstGeom>
        </p:spPr>
      </p:pic>
    </p:spTree>
    <p:extLst>
      <p:ext uri="{BB962C8B-B14F-4D97-AF65-F5344CB8AC3E}">
        <p14:creationId xmlns:p14="http://schemas.microsoft.com/office/powerpoint/2010/main" val="627635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Confusion Matrix: The confusion matrix indicates that the model correctly identifies all 'Organized' cases (data breaches) but does not recognize any 'Not Organized' cases (non-data breaches).</a:t>
            </a:r>
          </a:p>
          <a:p>
            <a:pPr lvl="1">
              <a:lnSpc>
                <a:spcPct val="150000"/>
              </a:lnSpc>
              <a:spcBef>
                <a:spcPts val="0"/>
              </a:spcBef>
              <a:spcAft>
                <a:spcPts val="600"/>
              </a:spcAft>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2’s performance is imbalanced, because it strongly favors correctly predicting data breaches but completely fails to identify non-data breaches.</a:t>
            </a: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102</a:t>
            </a:fld>
            <a:endParaRPr lang="en-US" dirty="0"/>
          </a:p>
        </p:txBody>
      </p:sp>
    </p:spTree>
    <p:extLst>
      <p:ext uri="{BB962C8B-B14F-4D97-AF65-F5344CB8AC3E}">
        <p14:creationId xmlns:p14="http://schemas.microsoft.com/office/powerpoint/2010/main" val="3449092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103</a:t>
            </a:fld>
            <a:endParaRPr lang="en-US" dirty="0"/>
          </a:p>
        </p:txBody>
      </p:sp>
    </p:spTree>
    <p:extLst>
      <p:ext uri="{BB962C8B-B14F-4D97-AF65-F5344CB8AC3E}">
        <p14:creationId xmlns:p14="http://schemas.microsoft.com/office/powerpoint/2010/main" val="4223202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104</a:t>
            </a:fld>
            <a:endParaRPr lang="en-US" dirty="0"/>
          </a:p>
        </p:txBody>
      </p:sp>
    </p:spTree>
    <p:extLst>
      <p:ext uri="{BB962C8B-B14F-4D97-AF65-F5344CB8AC3E}">
        <p14:creationId xmlns:p14="http://schemas.microsoft.com/office/powerpoint/2010/main" val="1836513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Decision Tree</a:t>
            </a:r>
          </a:p>
          <a:p>
            <a:pPr lvl="1">
              <a:spcBef>
                <a:spcPts val="0"/>
              </a:spcBef>
              <a:spcAft>
                <a:spcPts val="600"/>
              </a:spcAft>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a:t>Max depth for the Decision Tree at 5.</a:t>
            </a:r>
          </a:p>
          <a:p>
            <a:pPr lvl="1">
              <a:spcBef>
                <a:spcPts val="0"/>
              </a:spcBef>
              <a:spcAft>
                <a:spcPts val="600"/>
              </a:spcAft>
            </a:pPr>
            <a:r>
              <a:rPr lang="en-US" sz="1200" dirty="0"/>
              <a:t>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decision tree classifier to predict whether data breaches occur at the reporting entity. It also includes feature engineering by converting dates and one-hot encoding and visualizes the decision tree.</a:t>
            </a:r>
          </a:p>
          <a:p>
            <a:pPr marL="457200" lvl="1" indent="0">
              <a:spcBef>
                <a:spcPts val="0"/>
              </a:spcBef>
              <a:spcAft>
                <a:spcPts val="600"/>
              </a:spcAft>
              <a:buNone/>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90.38%, which is a high accuracy score.</a:t>
            </a:r>
          </a:p>
          <a:p>
            <a:pPr lvl="1">
              <a:spcBef>
                <a:spcPts val="0"/>
              </a:spcBef>
              <a:spcAft>
                <a:spcPts val="600"/>
              </a:spcAft>
            </a:pPr>
            <a:r>
              <a:rPr lang="en-US" sz="1200" dirty="0"/>
              <a:t>Precision: The precision score is 0.8085, indicating that when the model predicts a data breach, it is correct approximately 80.85% of the time.</a:t>
            </a:r>
          </a:p>
          <a:p>
            <a:pPr lvl="1">
              <a:spcBef>
                <a:spcPts val="0"/>
              </a:spcBef>
              <a:spcAft>
                <a:spcPts val="600"/>
              </a:spcAft>
            </a:pPr>
            <a:r>
              <a:rPr lang="en-US" sz="1200" dirty="0"/>
              <a:t>Recall: The recall score is 0.9055, which suggests that the model effectively captures about 90.55% of the actual data breach cases.</a:t>
            </a:r>
          </a:p>
          <a:p>
            <a:pPr lvl="1">
              <a:spcBef>
                <a:spcPts val="0"/>
              </a:spcBef>
              <a:spcAft>
                <a:spcPts val="600"/>
              </a:spcAft>
            </a:pPr>
            <a:r>
              <a:rPr lang="en-US" sz="1200" dirty="0"/>
              <a:t>F1 Score: The F1 score is 0.8543, indicating a balanced performance that considers both precision and recall.</a:t>
            </a:r>
          </a:p>
          <a:p>
            <a:pPr lvl="1">
              <a:spcBef>
                <a:spcPts val="0"/>
              </a:spcBef>
              <a:spcAft>
                <a:spcPts val="600"/>
              </a:spcAft>
            </a:pPr>
            <a:r>
              <a:rPr lang="en-US" sz="1200" dirty="0"/>
              <a:t>Classification Report: The classification report shows high precision, recall, and F1 score for both "False" (non-data breach) and "True" (data breach) classes.</a:t>
            </a:r>
          </a:p>
          <a:p>
            <a:pPr lvl="1">
              <a:spcBef>
                <a:spcPts val="0"/>
              </a:spcBef>
              <a:spcAft>
                <a:spcPts val="600"/>
              </a:spcAft>
            </a:pPr>
            <a:r>
              <a:rPr lang="en-US" sz="1200" dirty="0"/>
              <a:t>Decision Tree Visualization</a:t>
            </a:r>
          </a:p>
          <a:p>
            <a:pPr lvl="1">
              <a:spcBef>
                <a:spcPts val="0"/>
              </a:spcBef>
              <a:spcAft>
                <a:spcPts val="600"/>
              </a:spcAft>
            </a:pPr>
            <a:endParaRPr lang="en-US" sz="1600" dirty="0"/>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105</a:t>
            </a:fld>
            <a:endParaRPr lang="en-US" dirty="0"/>
          </a:p>
        </p:txBody>
      </p:sp>
    </p:spTree>
    <p:extLst>
      <p:ext uri="{BB962C8B-B14F-4D97-AF65-F5344CB8AC3E}">
        <p14:creationId xmlns:p14="http://schemas.microsoft.com/office/powerpoint/2010/main" val="37273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106</a:t>
            </a:fld>
            <a:endParaRPr lang="en-US" dirty="0"/>
          </a:p>
        </p:txBody>
      </p:sp>
      <p:pic>
        <p:nvPicPr>
          <p:cNvPr id="8" name="Picture 7">
            <a:extLst>
              <a:ext uri="{FF2B5EF4-FFF2-40B4-BE49-F238E27FC236}">
                <a16:creationId xmlns:a16="http://schemas.microsoft.com/office/drawing/2014/main" id="{83A5A3BA-E7BD-C254-8872-4C95CAD1A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5495"/>
            <a:ext cx="12260112" cy="2047009"/>
          </a:xfrm>
          <a:prstGeom prst="rect">
            <a:avLst/>
          </a:prstGeom>
        </p:spPr>
      </p:pic>
    </p:spTree>
    <p:extLst>
      <p:ext uri="{BB962C8B-B14F-4D97-AF65-F5344CB8AC3E}">
        <p14:creationId xmlns:p14="http://schemas.microsoft.com/office/powerpoint/2010/main" val="2283869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A large decision tree</a:t>
            </a:r>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3 performs very well, achieving high accuracy, precision, recall, and F1 score. It seems to effectively predict both data breaches and non-data breach cases. </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107</a:t>
            </a:fld>
            <a:endParaRPr lang="en-US" dirty="0"/>
          </a:p>
        </p:txBody>
      </p:sp>
    </p:spTree>
    <p:extLst>
      <p:ext uri="{BB962C8B-B14F-4D97-AF65-F5344CB8AC3E}">
        <p14:creationId xmlns:p14="http://schemas.microsoft.com/office/powerpoint/2010/main" val="209788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108</a:t>
            </a:fld>
            <a:endParaRPr lang="en-US" dirty="0"/>
          </a:p>
        </p:txBody>
      </p:sp>
    </p:spTree>
    <p:extLst>
      <p:ext uri="{BB962C8B-B14F-4D97-AF65-F5344CB8AC3E}">
        <p14:creationId xmlns:p14="http://schemas.microsoft.com/office/powerpoint/2010/main" val="3118486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r>
              <a:rPr lang="en-US" sz="1400" dirty="0"/>
              <a:t>Get rid of “Unnamed” variables and any other variables that will affect the result</a:t>
            </a:r>
          </a:p>
          <a:p>
            <a:pPr lvl="1">
              <a:lnSpc>
                <a:spcPct val="150000"/>
              </a:lnSpc>
              <a:spcBef>
                <a:spcPts val="0"/>
              </a:spcBef>
              <a:spcAft>
                <a:spcPts val="600"/>
              </a:spcAft>
            </a:pPr>
            <a:r>
              <a:rPr lang="en-US" sz="1400" dirty="0"/>
              <a:t>Fine-tuning hyperparameters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Cleaner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109</a:t>
            </a:fld>
            <a:endParaRPr lang="en-US" dirty="0"/>
          </a:p>
        </p:txBody>
      </p:sp>
    </p:spTree>
    <p:extLst>
      <p:ext uri="{BB962C8B-B14F-4D97-AF65-F5344CB8AC3E}">
        <p14:creationId xmlns:p14="http://schemas.microsoft.com/office/powerpoint/2010/main" val="28821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- 09</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110</a:t>
            </a:fld>
            <a:endParaRPr lang="en-US" dirty="0"/>
          </a:p>
        </p:txBody>
      </p:sp>
    </p:spTree>
    <p:extLst>
      <p:ext uri="{BB962C8B-B14F-4D97-AF65-F5344CB8AC3E}">
        <p14:creationId xmlns:p14="http://schemas.microsoft.com/office/powerpoint/2010/main" val="1217938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a:t>
            </a:r>
          </a:p>
          <a:p>
            <a:pPr lvl="1"/>
            <a:r>
              <a:rPr lang="en-US" dirty="0"/>
              <a:t>EDA plot 2 is now has the correct bin size, so there are no ”missing” data in years.</a:t>
            </a:r>
          </a:p>
          <a:p>
            <a:pPr lvl="1"/>
            <a:r>
              <a:rPr lang="en-US" dirty="0"/>
              <a:t>Research question 2 was re-evaluated.</a:t>
            </a:r>
          </a:p>
          <a:p>
            <a:pPr lvl="1"/>
            <a:r>
              <a:rPr lang="en-US" dirty="0"/>
              <a:t>Models are now one model which will answer all 3 questions and reach the objectives given.</a:t>
            </a:r>
          </a:p>
          <a:p>
            <a:pPr lvl="1"/>
            <a:r>
              <a:rPr lang="en-US" dirty="0"/>
              <a:t>Outlier detection and handling decided.</a:t>
            </a:r>
          </a:p>
          <a:p>
            <a:pPr lvl="1"/>
            <a:r>
              <a:rPr lang="en-US" dirty="0"/>
              <a:t>NLP Algorithm fixed to be in one category rather than having a lot of different categories.</a:t>
            </a:r>
          </a:p>
          <a:p>
            <a:pPr lvl="1"/>
            <a:r>
              <a:rPr lang="en-US" dirty="0"/>
              <a:t>Output and Input designated in model</a:t>
            </a:r>
          </a:p>
          <a:p>
            <a:pPr lvl="1"/>
            <a:r>
              <a:rPr lang="en-US" dirty="0"/>
              <a:t>Output graphs are given</a:t>
            </a:r>
          </a:p>
          <a:p>
            <a:pPr lvl="1"/>
            <a:r>
              <a:rPr lang="en-US" dirty="0"/>
              <a:t>Percentages added to confusion matrix</a:t>
            </a:r>
          </a:p>
          <a:p>
            <a:pPr lvl="1"/>
            <a:r>
              <a:rPr lang="en-US" dirty="0"/>
              <a:t>Breach Type Description with the class “undefined” dropped due to being equivalent to null data.</a:t>
            </a:r>
          </a:p>
          <a:p>
            <a:pPr marL="457200" lvl="1" indent="0">
              <a:buNone/>
            </a:pPr>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111</a:t>
            </a:fld>
            <a:endParaRPr lang="en-US" dirty="0"/>
          </a:p>
        </p:txBody>
      </p:sp>
    </p:spTree>
    <p:extLst>
      <p:ext uri="{BB962C8B-B14F-4D97-AF65-F5344CB8AC3E}">
        <p14:creationId xmlns:p14="http://schemas.microsoft.com/office/powerpoint/2010/main" val="2161219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NLP algorithm</a:t>
            </a:r>
          </a:p>
          <a:p>
            <a:pPr lvl="2"/>
            <a:r>
              <a:rPr lang="en-US" dirty="0"/>
              <a:t> Organizations are fixed to only </a:t>
            </a:r>
            <a:r>
              <a:rPr lang="en-US" u="sng" dirty="0"/>
              <a:t>one</a:t>
            </a:r>
            <a:r>
              <a:rPr lang="en-US" dirty="0"/>
              <a:t> category</a:t>
            </a:r>
          </a:p>
          <a:p>
            <a:pPr lvl="2"/>
            <a:r>
              <a:rPr lang="en-US" dirty="0"/>
              <a:t> Expanded to have many other types of organizations</a:t>
            </a:r>
          </a:p>
          <a:p>
            <a:pPr lvl="2"/>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112</a:t>
            </a:fld>
            <a:endParaRPr lang="en-US" dirty="0"/>
          </a:p>
        </p:txBody>
      </p:sp>
    </p:spTree>
    <p:extLst>
      <p:ext uri="{BB962C8B-B14F-4D97-AF65-F5344CB8AC3E}">
        <p14:creationId xmlns:p14="http://schemas.microsoft.com/office/powerpoint/2010/main" val="1784463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551482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114</a:t>
            </a:fld>
            <a:endParaRPr lang="en-US" dirty="0"/>
          </a:p>
        </p:txBody>
      </p:sp>
      <p:pic>
        <p:nvPicPr>
          <p:cNvPr id="6" name="Picture 5">
            <a:extLst>
              <a:ext uri="{FF2B5EF4-FFF2-40B4-BE49-F238E27FC236}">
                <a16:creationId xmlns:a16="http://schemas.microsoft.com/office/drawing/2014/main" id="{BB0F74B5-6BC8-B0E8-68D8-56934916557F}"/>
              </a:ext>
            </a:extLst>
          </p:cNvPr>
          <p:cNvPicPr>
            <a:picLocks noChangeAspect="1"/>
          </p:cNvPicPr>
          <p:nvPr/>
        </p:nvPicPr>
        <p:blipFill rotWithShape="1">
          <a:blip r:embed="rId2">
            <a:extLst>
              <a:ext uri="{28A0092B-C50C-407E-A947-70E740481C1C}">
                <a14:useLocalDpi xmlns:a14="http://schemas.microsoft.com/office/drawing/2010/main" val="0"/>
              </a:ext>
            </a:extLst>
          </a:blip>
          <a:srcRect l="2381" r="2210" b="16932"/>
          <a:stretch/>
        </p:blipFill>
        <p:spPr>
          <a:xfrm>
            <a:off x="328221" y="1305573"/>
            <a:ext cx="11535557" cy="4620894"/>
          </a:xfrm>
          <a:prstGeom prst="rect">
            <a:avLst/>
          </a:prstGeom>
        </p:spPr>
      </p:pic>
    </p:spTree>
    <p:extLst>
      <p:ext uri="{BB962C8B-B14F-4D97-AF65-F5344CB8AC3E}">
        <p14:creationId xmlns:p14="http://schemas.microsoft.com/office/powerpoint/2010/main" val="4196571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115</a:t>
            </a:fld>
            <a:endParaRPr lang="en-US" dirty="0"/>
          </a:p>
        </p:txBody>
      </p:sp>
      <p:pic>
        <p:nvPicPr>
          <p:cNvPr id="6" name="Picture 5">
            <a:extLst>
              <a:ext uri="{FF2B5EF4-FFF2-40B4-BE49-F238E27FC236}">
                <a16:creationId xmlns:a16="http://schemas.microsoft.com/office/drawing/2014/main" id="{BFF3D676-EB64-1E20-A768-527A1F4BE3E5}"/>
              </a:ext>
            </a:extLst>
          </p:cNvPr>
          <p:cNvPicPr>
            <a:picLocks noChangeAspect="1"/>
          </p:cNvPicPr>
          <p:nvPr/>
        </p:nvPicPr>
        <p:blipFill rotWithShape="1">
          <a:blip r:embed="rId2">
            <a:extLst>
              <a:ext uri="{28A0092B-C50C-407E-A947-70E740481C1C}">
                <a14:useLocalDpi xmlns:a14="http://schemas.microsoft.com/office/drawing/2010/main" val="0"/>
              </a:ext>
            </a:extLst>
          </a:blip>
          <a:srcRect l="1698" t="2573" r="1745" b="15894"/>
          <a:stretch/>
        </p:blipFill>
        <p:spPr>
          <a:xfrm>
            <a:off x="138980" y="1743889"/>
            <a:ext cx="11914039" cy="3370222"/>
          </a:xfrm>
          <a:prstGeom prst="rect">
            <a:avLst/>
          </a:prstGeom>
        </p:spPr>
      </p:pic>
    </p:spTree>
    <p:extLst>
      <p:ext uri="{BB962C8B-B14F-4D97-AF65-F5344CB8AC3E}">
        <p14:creationId xmlns:p14="http://schemas.microsoft.com/office/powerpoint/2010/main" val="1763956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800" dirty="0"/>
              <a:t> Outlier Detection and Handling</a:t>
            </a:r>
          </a:p>
          <a:p>
            <a:pPr lvl="1">
              <a:spcBef>
                <a:spcPts val="0"/>
              </a:spcBef>
              <a:spcAft>
                <a:spcPts val="600"/>
              </a:spcAft>
            </a:pPr>
            <a:r>
              <a:rPr lang="en-US" dirty="0"/>
              <a:t>Decided to ultimately delete these outliers as they effect the output of the model negatively</a:t>
            </a:r>
          </a:p>
          <a:p>
            <a:pPr lvl="2">
              <a:spcBef>
                <a:spcPts val="0"/>
              </a:spcBef>
              <a:spcAft>
                <a:spcPts val="600"/>
              </a:spcAft>
            </a:pPr>
            <a:r>
              <a:rPr lang="en-US" dirty="0"/>
              <a:t>I’ve tried both the Z-score method and IQR method</a:t>
            </a:r>
          </a:p>
          <a:p>
            <a:pPr lvl="3">
              <a:spcBef>
                <a:spcPts val="0"/>
              </a:spcBef>
              <a:spcAft>
                <a:spcPts val="600"/>
              </a:spcAft>
            </a:pPr>
            <a:r>
              <a:rPr lang="en-US" dirty="0"/>
              <a:t>IQR method works the best</a:t>
            </a:r>
          </a:p>
          <a:p>
            <a:pPr lvl="2">
              <a:spcBef>
                <a:spcPts val="0"/>
              </a:spcBef>
              <a:spcAft>
                <a:spcPts val="600"/>
              </a:spcAft>
            </a:pPr>
            <a:r>
              <a:rPr lang="en-US" dirty="0"/>
              <a:t>Model responds best to the data without outliers </a:t>
            </a:r>
          </a:p>
          <a:p>
            <a:pPr lvl="3">
              <a:spcBef>
                <a:spcPts val="0"/>
              </a:spcBef>
              <a:spcAft>
                <a:spcPts val="600"/>
              </a:spcAft>
            </a:pPr>
            <a:r>
              <a:rPr lang="en-US" dirty="0"/>
              <a:t>Not sure if this keeps or affects the data integrity</a:t>
            </a:r>
          </a:p>
          <a:p>
            <a:pPr lvl="3">
              <a:spcBef>
                <a:spcPts val="0"/>
              </a:spcBef>
              <a:spcAft>
                <a:spcPts val="600"/>
              </a:spcAft>
            </a:pPr>
            <a:r>
              <a:rPr lang="en-US" dirty="0"/>
              <a:t>Would like some help on this</a:t>
            </a:r>
          </a:p>
          <a:p>
            <a:pPr lvl="2">
              <a:spcBef>
                <a:spcPts val="0"/>
              </a:spcBef>
              <a:spcAft>
                <a:spcPts val="600"/>
              </a:spcAft>
            </a:pPr>
            <a:r>
              <a:rPr lang="en-US" dirty="0"/>
              <a:t>Thoughts on this: </a:t>
            </a:r>
          </a:p>
          <a:p>
            <a:pPr lvl="3">
              <a:spcBef>
                <a:spcPts val="0"/>
              </a:spcBef>
              <a:spcAft>
                <a:spcPts val="600"/>
              </a:spcAft>
            </a:pPr>
            <a:r>
              <a:rPr lang="en-US" dirty="0"/>
              <a:t>I think the data set has some issues with imbalance</a:t>
            </a:r>
          </a:p>
          <a:p>
            <a:pPr lvl="4">
              <a:spcBef>
                <a:spcPts val="0"/>
              </a:spcBef>
              <a:spcAft>
                <a:spcPts val="600"/>
              </a:spcAft>
            </a:pPr>
            <a:r>
              <a:rPr lang="en-US" dirty="0"/>
              <a:t>Over sampling and under sampling methods seem to create issues with the data</a:t>
            </a:r>
          </a:p>
          <a:p>
            <a:pPr lvl="4">
              <a:spcBef>
                <a:spcPts val="0"/>
              </a:spcBef>
              <a:spcAft>
                <a:spcPts val="600"/>
              </a:spcAft>
            </a:pPr>
            <a:r>
              <a:rPr lang="en-US" dirty="0"/>
              <a:t>Over sampling does give more realistic results but lower accuracy</a:t>
            </a:r>
          </a:p>
          <a:p>
            <a:pPr lvl="4">
              <a:spcBef>
                <a:spcPts val="0"/>
              </a:spcBef>
              <a:spcAft>
                <a:spcPts val="600"/>
              </a:spcAft>
            </a:pPr>
            <a:r>
              <a:rPr lang="en-US" dirty="0"/>
              <a:t>Normalizing then de-normalizing the features helped the results by just a little bit (Feature Scaling)</a:t>
            </a:r>
          </a:p>
          <a:p>
            <a:pPr lvl="4">
              <a:spcBef>
                <a:spcPts val="0"/>
              </a:spcBef>
              <a:spcAft>
                <a:spcPts val="600"/>
              </a:spcAft>
            </a:pPr>
            <a:r>
              <a:rPr lang="en-US" dirty="0"/>
              <a:t>I think the issue might be a little deeper than data imbalance</a:t>
            </a:r>
          </a:p>
          <a:p>
            <a:pPr lvl="2">
              <a:spcBef>
                <a:spcPts val="0"/>
              </a:spcBef>
              <a:spcAft>
                <a:spcPts val="600"/>
              </a:spcAft>
            </a:pPr>
            <a:endParaRPr lang="en-US" dirty="0"/>
          </a:p>
          <a:p>
            <a:pPr lvl="2">
              <a:spcBef>
                <a:spcPts val="0"/>
              </a:spcBef>
              <a:spcAft>
                <a:spcPts val="600"/>
              </a:spcAft>
            </a:pPr>
            <a:endParaRPr lang="en-US" sz="1400" dirty="0"/>
          </a:p>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116</a:t>
            </a:fld>
            <a:endParaRPr lang="en-US" dirty="0"/>
          </a:p>
        </p:txBody>
      </p:sp>
    </p:spTree>
    <p:extLst>
      <p:ext uri="{BB962C8B-B14F-4D97-AF65-F5344CB8AC3E}">
        <p14:creationId xmlns:p14="http://schemas.microsoft.com/office/powerpoint/2010/main" val="1309319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a:t>
            </a:r>
            <a:r>
              <a:rPr lang="en-US" sz="1800" dirty="0"/>
              <a:t>EDA plot 1 is now has the correct bin size, so there are no ”missing” data in years.</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117</a:t>
            </a:fld>
            <a:endParaRPr lang="en-US" dirty="0"/>
          </a:p>
        </p:txBody>
      </p:sp>
      <p:pic>
        <p:nvPicPr>
          <p:cNvPr id="10" name="Picture 9">
            <a:extLst>
              <a:ext uri="{FF2B5EF4-FFF2-40B4-BE49-F238E27FC236}">
                <a16:creationId xmlns:a16="http://schemas.microsoft.com/office/drawing/2014/main" id="{C8F40D6E-AC90-5CAF-36C6-1CB6F45B079B}"/>
              </a:ext>
            </a:extLst>
          </p:cNvPr>
          <p:cNvPicPr>
            <a:picLocks noChangeAspect="1"/>
          </p:cNvPicPr>
          <p:nvPr/>
        </p:nvPicPr>
        <p:blipFill>
          <a:blip r:embed="rId2"/>
          <a:stretch>
            <a:fillRect/>
          </a:stretch>
        </p:blipFill>
        <p:spPr>
          <a:xfrm>
            <a:off x="2526971" y="1597391"/>
            <a:ext cx="7138057" cy="4579572"/>
          </a:xfrm>
          <a:prstGeom prst="rect">
            <a:avLst/>
          </a:prstGeom>
        </p:spPr>
      </p:pic>
    </p:spTree>
    <p:extLst>
      <p:ext uri="{BB962C8B-B14F-4D97-AF65-F5344CB8AC3E}">
        <p14:creationId xmlns:p14="http://schemas.microsoft.com/office/powerpoint/2010/main" val="39160186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Logistic Regression </a:t>
            </a:r>
          </a:p>
          <a:p>
            <a:pPr lvl="1">
              <a:spcBef>
                <a:spcPts val="0"/>
              </a:spcBef>
              <a:spcAft>
                <a:spcPts val="600"/>
              </a:spcAft>
            </a:pPr>
            <a:r>
              <a:rPr lang="en-US" sz="1400" dirty="0"/>
              <a:t>I tried a decision tree but gave me about the same accuracy score</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 was optimized using </a:t>
            </a:r>
            <a:r>
              <a:rPr lang="en-US" sz="1400" dirty="0" err="1"/>
              <a:t>GridSearchCV</a:t>
            </a:r>
            <a:r>
              <a:rPr lang="en-US" sz="1400" dirty="0"/>
              <a:t> </a:t>
            </a:r>
          </a:p>
          <a:p>
            <a:pPr lvl="2">
              <a:spcBef>
                <a:spcPts val="0"/>
              </a:spcBef>
              <a:spcAft>
                <a:spcPts val="600"/>
              </a:spcAft>
            </a:pPr>
            <a:r>
              <a:rPr lang="en-US" sz="1200" dirty="0"/>
              <a:t>With a test set of 20% and training set of 80%</a:t>
            </a:r>
          </a:p>
          <a:p>
            <a:pPr lvl="2">
              <a:spcBef>
                <a:spcPts val="0"/>
              </a:spcBef>
              <a:spcAft>
                <a:spcPts val="600"/>
              </a:spcAft>
            </a:pPr>
            <a:r>
              <a:rPr lang="en-US" sz="1200" dirty="0"/>
              <a:t>Random state is 100.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400" dirty="0"/>
              <a:t>This model uses logistic regression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118</a:t>
            </a:fld>
            <a:endParaRPr lang="en-US" dirty="0"/>
          </a:p>
        </p:txBody>
      </p:sp>
    </p:spTree>
    <p:extLst>
      <p:ext uri="{BB962C8B-B14F-4D97-AF65-F5344CB8AC3E}">
        <p14:creationId xmlns:p14="http://schemas.microsoft.com/office/powerpoint/2010/main" val="391693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119</a:t>
            </a:fld>
            <a:endParaRPr lang="en-US" dirty="0"/>
          </a:p>
        </p:txBody>
      </p:sp>
      <p:pic>
        <p:nvPicPr>
          <p:cNvPr id="9" name="Picture 8">
            <a:extLst>
              <a:ext uri="{FF2B5EF4-FFF2-40B4-BE49-F238E27FC236}">
                <a16:creationId xmlns:a16="http://schemas.microsoft.com/office/drawing/2014/main" id="{26E6346B-21A8-DE31-DAEC-748C267BF480}"/>
              </a:ext>
            </a:extLst>
          </p:cNvPr>
          <p:cNvPicPr>
            <a:picLocks noChangeAspect="1"/>
          </p:cNvPicPr>
          <p:nvPr/>
        </p:nvPicPr>
        <p:blipFill>
          <a:blip r:embed="rId2"/>
          <a:stretch>
            <a:fillRect/>
          </a:stretch>
        </p:blipFill>
        <p:spPr>
          <a:xfrm>
            <a:off x="1363786" y="1967990"/>
            <a:ext cx="7772400" cy="3849880"/>
          </a:xfrm>
          <a:prstGeom prst="rect">
            <a:avLst/>
          </a:prstGeom>
        </p:spPr>
      </p:pic>
    </p:spTree>
    <p:extLst>
      <p:ext uri="{BB962C8B-B14F-4D97-AF65-F5344CB8AC3E}">
        <p14:creationId xmlns:p14="http://schemas.microsoft.com/office/powerpoint/2010/main" val="189893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18538"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endParaRPr lang="en-US" sz="12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400" b="1" dirty="0"/>
              <a:t>Training Accuracy: </a:t>
            </a:r>
            <a:r>
              <a:rPr lang="en-US" sz="1400" dirty="0"/>
              <a:t>The training accuracy is 23.62%. The model correctly predicts the class label for 23.62% of the instances in the training dataset.</a:t>
            </a:r>
          </a:p>
          <a:p>
            <a:pPr lvl="1">
              <a:lnSpc>
                <a:spcPct val="150000"/>
              </a:lnSpc>
              <a:spcBef>
                <a:spcPts val="0"/>
              </a:spcBef>
              <a:spcAft>
                <a:spcPts val="600"/>
              </a:spcAft>
            </a:pPr>
            <a:r>
              <a:rPr lang="en-US" sz="1400" b="1" dirty="0"/>
              <a:t>Test Accuracy: </a:t>
            </a:r>
            <a:r>
              <a:rPr lang="en-US" sz="1400" dirty="0"/>
              <a:t>The test accuracy is 23.94%. The model's accuracy in predicting the class labels for the test dataset is very close to the training accuracy.</a:t>
            </a:r>
          </a:p>
          <a:p>
            <a:pPr lvl="1">
              <a:lnSpc>
                <a:spcPct val="150000"/>
              </a:lnSpc>
              <a:spcBef>
                <a:spcPts val="0"/>
              </a:spcBef>
              <a:spcAft>
                <a:spcPts val="600"/>
              </a:spcAft>
            </a:pPr>
            <a:r>
              <a:rPr lang="en-US" sz="1400" b="1" dirty="0"/>
              <a:t>Classification Report: </a:t>
            </a:r>
          </a:p>
          <a:p>
            <a:pPr lvl="2">
              <a:lnSpc>
                <a:spcPct val="150000"/>
              </a:lnSpc>
              <a:spcBef>
                <a:spcPts val="0"/>
              </a:spcBef>
              <a:spcAft>
                <a:spcPts val="600"/>
              </a:spcAft>
            </a:pPr>
            <a:r>
              <a:rPr lang="en-US" sz="1050" b="1" dirty="0"/>
              <a:t>Precision</a:t>
            </a:r>
            <a:r>
              <a:rPr lang="en-US" sz="1050" dirty="0"/>
              <a:t>: It measures the accuracy of positive predictions. </a:t>
            </a:r>
          </a:p>
          <a:p>
            <a:pPr lvl="3">
              <a:lnSpc>
                <a:spcPct val="150000"/>
              </a:lnSpc>
              <a:spcBef>
                <a:spcPts val="0"/>
              </a:spcBef>
              <a:spcAft>
                <a:spcPts val="600"/>
              </a:spcAft>
            </a:pPr>
            <a:r>
              <a:rPr lang="en-US" sz="1000" dirty="0"/>
              <a:t>A low precision indicates a high number of false positives.</a:t>
            </a:r>
          </a:p>
          <a:p>
            <a:pPr lvl="2">
              <a:lnSpc>
                <a:spcPct val="150000"/>
              </a:lnSpc>
              <a:spcBef>
                <a:spcPts val="0"/>
              </a:spcBef>
              <a:spcAft>
                <a:spcPts val="600"/>
              </a:spcAft>
            </a:pPr>
            <a:r>
              <a:rPr lang="en-US" sz="1050" b="1" dirty="0"/>
              <a:t>Recall:</a:t>
            </a:r>
            <a:r>
              <a:rPr lang="en-US" sz="1050" dirty="0"/>
              <a:t> It measures the ability of the model to identify all relevant instances in a dataset. </a:t>
            </a:r>
          </a:p>
          <a:p>
            <a:pPr lvl="3">
              <a:lnSpc>
                <a:spcPct val="150000"/>
              </a:lnSpc>
              <a:spcBef>
                <a:spcPts val="0"/>
              </a:spcBef>
              <a:spcAft>
                <a:spcPts val="600"/>
              </a:spcAft>
            </a:pPr>
            <a:r>
              <a:rPr lang="en-US" sz="1000" dirty="0"/>
              <a:t>Low recall implies a high number of false negatives.</a:t>
            </a:r>
          </a:p>
          <a:p>
            <a:pPr lvl="2">
              <a:lnSpc>
                <a:spcPct val="150000"/>
              </a:lnSpc>
              <a:spcBef>
                <a:spcPts val="0"/>
              </a:spcBef>
              <a:spcAft>
                <a:spcPts val="600"/>
              </a:spcAft>
            </a:pPr>
            <a:r>
              <a:rPr lang="en-US" sz="1050" b="1" dirty="0"/>
              <a:t>F1-Score: </a:t>
            </a:r>
            <a:r>
              <a:rPr lang="en-US" sz="1050" dirty="0"/>
              <a:t>It's the harmonic mean of precision and recall and provides a balance between the two. </a:t>
            </a:r>
          </a:p>
          <a:p>
            <a:pPr lvl="3">
              <a:lnSpc>
                <a:spcPct val="150000"/>
              </a:lnSpc>
              <a:spcBef>
                <a:spcPts val="0"/>
              </a:spcBef>
              <a:spcAft>
                <a:spcPts val="600"/>
              </a:spcAft>
            </a:pPr>
            <a:r>
              <a:rPr lang="en-US" sz="1000" dirty="0"/>
              <a:t>A low F1-score suggests an imbalance between precision and recall.</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120</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976CE20-60DF-3611-C0B9-8B494A347E67}"/>
              </a:ext>
            </a:extLst>
          </p:cNvPr>
          <p:cNvPicPr>
            <a:picLocks noChangeAspect="1"/>
          </p:cNvPicPr>
          <p:nvPr/>
        </p:nvPicPr>
        <p:blipFill rotWithShape="1">
          <a:blip r:embed="rId2">
            <a:extLst>
              <a:ext uri="{28A0092B-C50C-407E-A947-70E740481C1C}">
                <a14:useLocalDpi xmlns:a14="http://schemas.microsoft.com/office/drawing/2010/main" val="0"/>
              </a:ext>
            </a:extLst>
          </a:blip>
          <a:srcRect r="10896"/>
          <a:stretch/>
        </p:blipFill>
        <p:spPr>
          <a:xfrm>
            <a:off x="7856739" y="1040130"/>
            <a:ext cx="3931375" cy="5741607"/>
          </a:xfrm>
          <a:prstGeom prst="rect">
            <a:avLst/>
          </a:prstGeom>
        </p:spPr>
      </p:pic>
    </p:spTree>
    <p:extLst>
      <p:ext uri="{BB962C8B-B14F-4D97-AF65-F5344CB8AC3E}">
        <p14:creationId xmlns:p14="http://schemas.microsoft.com/office/powerpoint/2010/main" val="2187915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 What more changes do you need to make to your code or data</a:t>
            </a:r>
          </a:p>
          <a:p>
            <a:pPr lvl="1">
              <a:lnSpc>
                <a:spcPct val="150000"/>
              </a:lnSpc>
              <a:spcBef>
                <a:spcPts val="0"/>
              </a:spcBef>
              <a:spcAft>
                <a:spcPts val="600"/>
              </a:spcAft>
            </a:pPr>
            <a:r>
              <a:rPr lang="en-US" sz="1400" dirty="0"/>
              <a:t>Data has some deeper issues.</a:t>
            </a:r>
          </a:p>
          <a:p>
            <a:pPr lvl="1">
              <a:lnSpc>
                <a:spcPct val="150000"/>
              </a:lnSpc>
              <a:spcBef>
                <a:spcPts val="0"/>
              </a:spcBef>
              <a:spcAft>
                <a:spcPts val="600"/>
              </a:spcAft>
            </a:pPr>
            <a:r>
              <a:rPr lang="en-US" sz="1400" dirty="0"/>
              <a:t>I’d like some help or perspective on why my accuracy score is so low and what I can try to get better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121</a:t>
            </a:fld>
            <a:endParaRPr lang="en-US" dirty="0"/>
          </a:p>
        </p:txBody>
      </p:sp>
    </p:spTree>
    <p:extLst>
      <p:ext uri="{BB962C8B-B14F-4D97-AF65-F5344CB8AC3E}">
        <p14:creationId xmlns:p14="http://schemas.microsoft.com/office/powerpoint/2010/main" val="2907250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122</a:t>
            </a:fld>
            <a:endParaRPr lang="en-US" dirty="0"/>
          </a:p>
        </p:txBody>
      </p:sp>
    </p:spTree>
    <p:extLst>
      <p:ext uri="{BB962C8B-B14F-4D97-AF65-F5344CB8AC3E}">
        <p14:creationId xmlns:p14="http://schemas.microsoft.com/office/powerpoint/2010/main" val="265377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- 10</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123</a:t>
            </a:fld>
            <a:endParaRPr lang="en-US" dirty="0"/>
          </a:p>
        </p:txBody>
      </p:sp>
    </p:spTree>
    <p:extLst>
      <p:ext uri="{BB962C8B-B14F-4D97-AF65-F5344CB8AC3E}">
        <p14:creationId xmlns:p14="http://schemas.microsoft.com/office/powerpoint/2010/main" val="31302197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changes, trial + error, and solutions</a:t>
            </a:r>
          </a:p>
          <a:p>
            <a:pPr lvl="1"/>
            <a:r>
              <a:rPr lang="en-US" dirty="0"/>
              <a:t> Figured out the issue at hand</a:t>
            </a:r>
          </a:p>
          <a:p>
            <a:pPr lvl="2"/>
            <a:r>
              <a:rPr lang="en-US" dirty="0"/>
              <a:t>Data imbalance was fixed with </a:t>
            </a:r>
            <a:r>
              <a:rPr lang="en-US" dirty="0" err="1"/>
              <a:t>RandomUnderSampling</a:t>
            </a:r>
            <a:r>
              <a:rPr lang="en-US" dirty="0"/>
              <a:t> and Normalizing then Denormalizing Data</a:t>
            </a:r>
          </a:p>
          <a:p>
            <a:pPr lvl="3"/>
            <a:r>
              <a:rPr lang="en-US" dirty="0"/>
              <a:t>Train dataset seemed promising, but Test Dataset is not performing well</a:t>
            </a:r>
          </a:p>
          <a:p>
            <a:pPr lvl="3"/>
            <a:r>
              <a:rPr lang="en-US" dirty="0"/>
              <a:t>When tested, model does not represent the entire cleaned dataset well</a:t>
            </a:r>
          </a:p>
          <a:p>
            <a:pPr lvl="3"/>
            <a:r>
              <a:rPr lang="en-US" dirty="0"/>
              <a:t>This means that there’s an issue with my feature engineering (NLP)</a:t>
            </a:r>
          </a:p>
          <a:p>
            <a:pPr lvl="3"/>
            <a:r>
              <a:rPr lang="en-US" dirty="0"/>
              <a:t>It’s almost impossible to sort all the unique keywords of each organization, which could take another week to do?</a:t>
            </a:r>
          </a:p>
          <a:p>
            <a:pPr lvl="3"/>
            <a:r>
              <a:rPr lang="en-US" dirty="0">
                <a:highlight>
                  <a:srgbClr val="FF0000"/>
                </a:highlight>
              </a:rPr>
              <a:t>I tried finding a database of all organizations within MA or the US to find a category dataset (No Luck)</a:t>
            </a:r>
          </a:p>
          <a:p>
            <a:pPr lvl="3"/>
            <a:r>
              <a:rPr lang="en-US" dirty="0">
                <a:highlight>
                  <a:srgbClr val="FF0000"/>
                </a:highlight>
              </a:rPr>
              <a:t>Next, I tried using Google’s Custom Search Engine JSON API to scrape the web for categorical keywords. </a:t>
            </a:r>
          </a:p>
          <a:p>
            <a:pPr lvl="4"/>
            <a:r>
              <a:rPr lang="en-US" dirty="0">
                <a:highlight>
                  <a:srgbClr val="FF0000"/>
                </a:highlight>
              </a:rPr>
              <a:t>This was somewhat successful due to it finding the keywords or phrases needed to categorize them better, but the API gives you a total of 100 free searches a day. This would mean to sort through the 23,000 rows in the column “Organization Name” it would be $200 to do so.</a:t>
            </a:r>
          </a:p>
          <a:p>
            <a:pPr lvl="3"/>
            <a:r>
              <a:rPr lang="en-US" dirty="0">
                <a:highlight>
                  <a:srgbClr val="FFFF00"/>
                </a:highlight>
              </a:rPr>
              <a:t>Therefore, the main issue is the engineering of the feature “Organization Categories” which relies on the keywords sorted by NLP. The keyword dictionaries would need to be detailed enough to represent the entire dataset. (There are ~8000 unique keywords</a:t>
            </a:r>
            <a:r>
              <a:rPr lang="en-US" dirty="0"/>
              <a:t>)</a:t>
            </a:r>
          </a:p>
          <a:p>
            <a:pPr lvl="2"/>
            <a:r>
              <a:rPr lang="en-US" dirty="0">
                <a:highlight>
                  <a:srgbClr val="00FF00"/>
                </a:highlight>
              </a:rPr>
              <a:t>The most feasible option might be to reduce the dataset itself to only cover 1-2 years instead of 2007-2022. (reducing the number of unique keywords)</a:t>
            </a:r>
          </a:p>
          <a:p>
            <a:pPr lvl="2"/>
            <a:r>
              <a:rPr lang="en-US" dirty="0">
                <a:highlight>
                  <a:srgbClr val="00FF00"/>
                </a:highlight>
              </a:rPr>
              <a:t>Keeping the Outliers helped the score of both datasets (the variance actually helps in this case)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124</a:t>
            </a:fld>
            <a:endParaRPr lang="en-US" dirty="0"/>
          </a:p>
        </p:txBody>
      </p:sp>
    </p:spTree>
    <p:extLst>
      <p:ext uri="{BB962C8B-B14F-4D97-AF65-F5344CB8AC3E}">
        <p14:creationId xmlns:p14="http://schemas.microsoft.com/office/powerpoint/2010/main" val="1555076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Reduced the dataset to only cover 2020-2022</a:t>
            </a:r>
          </a:p>
          <a:p>
            <a:pPr lvl="1"/>
            <a:r>
              <a:rPr lang="en-US" dirty="0"/>
              <a:t> Make keyword dictionaries for the organization names manually for NLP to categorize them.</a:t>
            </a:r>
          </a:p>
          <a:p>
            <a:pPr lvl="2"/>
            <a:r>
              <a:rPr lang="en-US" dirty="0"/>
              <a:t>Found all unique keywords using simple python code along with pandas</a:t>
            </a:r>
          </a:p>
          <a:p>
            <a:pPr lvl="1"/>
            <a:r>
              <a:rPr lang="en-US" dirty="0"/>
              <a:t>Things are looking up; the model IS done in theory.</a:t>
            </a:r>
          </a:p>
          <a:p>
            <a:pPr lvl="1"/>
            <a:r>
              <a:rPr lang="en-US" dirty="0"/>
              <a:t>I have an abstract written down, but things will change down the line.</a:t>
            </a:r>
          </a:p>
          <a:p>
            <a:pPr lvl="1"/>
            <a:r>
              <a:rPr lang="en-US" dirty="0"/>
              <a:t>This NLP category issue is complex</a:t>
            </a:r>
          </a:p>
          <a:p>
            <a:pPr lvl="2"/>
            <a:r>
              <a:rPr lang="en-US" dirty="0"/>
              <a:t>Some organizations belong to several categories</a:t>
            </a:r>
          </a:p>
          <a:p>
            <a:pPr lvl="2"/>
            <a:r>
              <a:rPr lang="en-US" dirty="0"/>
              <a:t>Most of the organizations belong to multiple categories (chose not to because it causes more issues for the model)</a:t>
            </a:r>
          </a:p>
          <a:p>
            <a:pPr lvl="2"/>
            <a:r>
              <a:rPr lang="en-US" dirty="0"/>
              <a:t>If I only leave the majority classes, the model does best?</a:t>
            </a:r>
          </a:p>
          <a:p>
            <a:pPr lvl="3"/>
            <a:r>
              <a:rPr lang="en-US" dirty="0"/>
              <a:t>Should I go with this option? (this kind of ruins the whole point of the research question)</a:t>
            </a:r>
          </a:p>
          <a:p>
            <a:pPr lvl="1"/>
            <a:r>
              <a:rPr lang="en-US" dirty="0"/>
              <a:t>I strongly believe that the NLP issue is sufficient evidence that the model </a:t>
            </a:r>
            <a:r>
              <a:rPr lang="en-US" dirty="0" err="1"/>
              <a:t>soley</a:t>
            </a:r>
            <a:r>
              <a:rPr lang="en-US" dirty="0"/>
              <a:t> relies on this complex issue in the feature engineering. (It changes the percentage drastically)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125</a:t>
            </a:fld>
            <a:endParaRPr lang="en-US" dirty="0"/>
          </a:p>
        </p:txBody>
      </p:sp>
    </p:spTree>
    <p:extLst>
      <p:ext uri="{BB962C8B-B14F-4D97-AF65-F5344CB8AC3E}">
        <p14:creationId xmlns:p14="http://schemas.microsoft.com/office/powerpoint/2010/main" val="1524961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126</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605390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127</a:t>
            </a:fld>
            <a:endParaRPr lang="en-US" dirty="0"/>
          </a:p>
        </p:txBody>
      </p:sp>
      <p:pic>
        <p:nvPicPr>
          <p:cNvPr id="6" name="Picture 5">
            <a:extLst>
              <a:ext uri="{FF2B5EF4-FFF2-40B4-BE49-F238E27FC236}">
                <a16:creationId xmlns:a16="http://schemas.microsoft.com/office/drawing/2014/main" id="{9FC2F8BA-7958-014F-2058-69CAEC993A67}"/>
              </a:ext>
            </a:extLst>
          </p:cNvPr>
          <p:cNvPicPr>
            <a:picLocks noChangeAspect="1"/>
          </p:cNvPicPr>
          <p:nvPr/>
        </p:nvPicPr>
        <p:blipFill rotWithShape="1">
          <a:blip r:embed="rId2">
            <a:extLst>
              <a:ext uri="{28A0092B-C50C-407E-A947-70E740481C1C}">
                <a14:useLocalDpi xmlns:a14="http://schemas.microsoft.com/office/drawing/2010/main" val="0"/>
              </a:ext>
            </a:extLst>
          </a:blip>
          <a:srcRect b="11223"/>
          <a:stretch/>
        </p:blipFill>
        <p:spPr>
          <a:xfrm>
            <a:off x="220980" y="1212842"/>
            <a:ext cx="11750040" cy="4799338"/>
          </a:xfrm>
          <a:prstGeom prst="rect">
            <a:avLst/>
          </a:prstGeom>
        </p:spPr>
      </p:pic>
    </p:spTree>
    <p:extLst>
      <p:ext uri="{BB962C8B-B14F-4D97-AF65-F5344CB8AC3E}">
        <p14:creationId xmlns:p14="http://schemas.microsoft.com/office/powerpoint/2010/main" val="3854097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128</a:t>
            </a:fld>
            <a:endParaRPr lang="en-US" dirty="0"/>
          </a:p>
        </p:txBody>
      </p:sp>
      <p:pic>
        <p:nvPicPr>
          <p:cNvPr id="6" name="Picture 5">
            <a:extLst>
              <a:ext uri="{FF2B5EF4-FFF2-40B4-BE49-F238E27FC236}">
                <a16:creationId xmlns:a16="http://schemas.microsoft.com/office/drawing/2014/main" id="{0E4917A2-1315-384B-AC8C-C596FD68ECCE}"/>
              </a:ext>
            </a:extLst>
          </p:cNvPr>
          <p:cNvPicPr>
            <a:picLocks noChangeAspect="1"/>
          </p:cNvPicPr>
          <p:nvPr/>
        </p:nvPicPr>
        <p:blipFill rotWithShape="1">
          <a:blip r:embed="rId2">
            <a:extLst>
              <a:ext uri="{28A0092B-C50C-407E-A947-70E740481C1C}">
                <a14:useLocalDpi xmlns:a14="http://schemas.microsoft.com/office/drawing/2010/main" val="0"/>
              </a:ext>
            </a:extLst>
          </a:blip>
          <a:srcRect l="1764" r="1764" b="13667"/>
          <a:stretch/>
        </p:blipFill>
        <p:spPr>
          <a:xfrm>
            <a:off x="161629" y="1649895"/>
            <a:ext cx="11868741" cy="3558210"/>
          </a:xfrm>
          <a:prstGeom prst="rect">
            <a:avLst/>
          </a:prstGeom>
        </p:spPr>
      </p:pic>
    </p:spTree>
    <p:extLst>
      <p:ext uri="{BB962C8B-B14F-4D97-AF65-F5344CB8AC3E}">
        <p14:creationId xmlns:p14="http://schemas.microsoft.com/office/powerpoint/2010/main" val="3879766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7265276"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Decision Tree</a:t>
            </a: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a:t>
            </a:r>
          </a:p>
          <a:p>
            <a:pPr lvl="2">
              <a:spcBef>
                <a:spcPts val="0"/>
              </a:spcBef>
              <a:spcAft>
                <a:spcPts val="600"/>
              </a:spcAft>
            </a:pPr>
            <a:r>
              <a:rPr lang="en-US" sz="1200" dirty="0"/>
              <a:t>With a test set of 60% and training set of 40%</a:t>
            </a:r>
          </a:p>
          <a:p>
            <a:pPr lvl="2">
              <a:spcBef>
                <a:spcPts val="0"/>
              </a:spcBef>
              <a:spcAft>
                <a:spcPts val="600"/>
              </a:spcAft>
            </a:pPr>
            <a:r>
              <a:rPr lang="en-US" sz="1200" dirty="0"/>
              <a:t>Random state is 100</a:t>
            </a:r>
          </a:p>
          <a:p>
            <a:pPr lvl="2">
              <a:spcBef>
                <a:spcPts val="0"/>
              </a:spcBef>
              <a:spcAft>
                <a:spcPts val="600"/>
              </a:spcAft>
            </a:pPr>
            <a:r>
              <a:rPr lang="en-US" sz="1200" dirty="0"/>
              <a:t>The model performed best with these hyperparameters</a:t>
            </a:r>
            <a:endParaRPr lang="en-US" sz="1200" dirty="0">
              <a:highlight>
                <a:srgbClr val="FF0000"/>
              </a:highlight>
            </a:endParaRPr>
          </a:p>
          <a:p>
            <a:pPr>
              <a:spcBef>
                <a:spcPts val="0"/>
              </a:spcBef>
              <a:spcAft>
                <a:spcPts val="600"/>
              </a:spcAft>
            </a:pPr>
            <a:r>
              <a:rPr lang="en-US" sz="1600" dirty="0"/>
              <a:t>What does my code model</a:t>
            </a:r>
          </a:p>
          <a:p>
            <a:pPr lvl="1">
              <a:spcBef>
                <a:spcPts val="0"/>
              </a:spcBef>
              <a:spcAft>
                <a:spcPts val="600"/>
              </a:spcAft>
            </a:pPr>
            <a:r>
              <a:rPr lang="en-US" sz="1400" dirty="0"/>
              <a:t>This model uses a decision tree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highlight>
                <a:srgbClr val="FF0000"/>
              </a:highlight>
            </a:endParaRPr>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Model</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129</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58D774A-3F43-053A-999E-D4C2E8BFA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658" y="1146382"/>
            <a:ext cx="3382142" cy="5030581"/>
          </a:xfrm>
          <a:prstGeom prst="rect">
            <a:avLst/>
          </a:prstGeom>
        </p:spPr>
      </p:pic>
    </p:spTree>
    <p:extLst>
      <p:ext uri="{BB962C8B-B14F-4D97-AF65-F5344CB8AC3E}">
        <p14:creationId xmlns:p14="http://schemas.microsoft.com/office/powerpoint/2010/main" val="380395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130</a:t>
            </a:fld>
            <a:endParaRPr lang="en-US" dirty="0"/>
          </a:p>
        </p:txBody>
      </p:sp>
      <p:pic>
        <p:nvPicPr>
          <p:cNvPr id="6" name="Picture 5">
            <a:extLst>
              <a:ext uri="{FF2B5EF4-FFF2-40B4-BE49-F238E27FC236}">
                <a16:creationId xmlns:a16="http://schemas.microsoft.com/office/drawing/2014/main" id="{EFF7FCBF-857A-5CE5-355F-FAFCE98F1C4C}"/>
              </a:ext>
            </a:extLst>
          </p:cNvPr>
          <p:cNvPicPr>
            <a:picLocks noChangeAspect="1"/>
          </p:cNvPicPr>
          <p:nvPr/>
        </p:nvPicPr>
        <p:blipFill>
          <a:blip r:embed="rId2"/>
          <a:stretch>
            <a:fillRect/>
          </a:stretch>
        </p:blipFill>
        <p:spPr>
          <a:xfrm>
            <a:off x="6138445" y="1660232"/>
            <a:ext cx="5300246" cy="4516731"/>
          </a:xfrm>
          <a:prstGeom prst="rect">
            <a:avLst/>
          </a:prstGeom>
        </p:spPr>
      </p:pic>
      <p:pic>
        <p:nvPicPr>
          <p:cNvPr id="8" name="Picture 7">
            <a:extLst>
              <a:ext uri="{FF2B5EF4-FFF2-40B4-BE49-F238E27FC236}">
                <a16:creationId xmlns:a16="http://schemas.microsoft.com/office/drawing/2014/main" id="{B39C8752-0FAE-356D-C36C-EB55FC8EB5E7}"/>
              </a:ext>
            </a:extLst>
          </p:cNvPr>
          <p:cNvPicPr>
            <a:picLocks noChangeAspect="1"/>
          </p:cNvPicPr>
          <p:nvPr/>
        </p:nvPicPr>
        <p:blipFill>
          <a:blip r:embed="rId3"/>
          <a:stretch>
            <a:fillRect/>
          </a:stretch>
        </p:blipFill>
        <p:spPr>
          <a:xfrm>
            <a:off x="491587" y="1660232"/>
            <a:ext cx="5300245" cy="4516731"/>
          </a:xfrm>
          <a:prstGeom prst="rect">
            <a:avLst/>
          </a:prstGeom>
        </p:spPr>
      </p:pic>
    </p:spTree>
    <p:extLst>
      <p:ext uri="{BB962C8B-B14F-4D97-AF65-F5344CB8AC3E}">
        <p14:creationId xmlns:p14="http://schemas.microsoft.com/office/powerpoint/2010/main" val="3725466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131</a:t>
            </a:fld>
            <a:endParaRPr lang="en-US" dirty="0"/>
          </a:p>
        </p:txBody>
      </p:sp>
      <p:pic>
        <p:nvPicPr>
          <p:cNvPr id="7" name="Picture 6">
            <a:extLst>
              <a:ext uri="{FF2B5EF4-FFF2-40B4-BE49-F238E27FC236}">
                <a16:creationId xmlns:a16="http://schemas.microsoft.com/office/drawing/2014/main" id="{80903715-1A42-6876-1505-43E9885D7080}"/>
              </a:ext>
            </a:extLst>
          </p:cNvPr>
          <p:cNvPicPr>
            <a:picLocks noChangeAspect="1"/>
          </p:cNvPicPr>
          <p:nvPr/>
        </p:nvPicPr>
        <p:blipFill>
          <a:blip r:embed="rId2"/>
          <a:stretch>
            <a:fillRect/>
          </a:stretch>
        </p:blipFill>
        <p:spPr>
          <a:xfrm>
            <a:off x="1703949" y="1693412"/>
            <a:ext cx="8784102" cy="4483551"/>
          </a:xfrm>
          <a:prstGeom prst="rect">
            <a:avLst/>
          </a:prstGeom>
        </p:spPr>
      </p:pic>
    </p:spTree>
    <p:extLst>
      <p:ext uri="{BB962C8B-B14F-4D97-AF65-F5344CB8AC3E}">
        <p14:creationId xmlns:p14="http://schemas.microsoft.com/office/powerpoint/2010/main" val="3881599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599" cy="5136833"/>
          </a:xfrm>
        </p:spPr>
        <p:txBody>
          <a:bodyPr>
            <a:normAutofit lnSpcReduction="10000"/>
          </a:bodyPr>
          <a:lstStyle/>
          <a:p>
            <a:pPr>
              <a:lnSpc>
                <a:spcPct val="150000"/>
              </a:lnSpc>
              <a:spcBef>
                <a:spcPts val="0"/>
              </a:spcBef>
              <a:spcAft>
                <a:spcPts val="600"/>
              </a:spcAft>
            </a:pPr>
            <a:r>
              <a:rPr lang="en-US" sz="1600" dirty="0"/>
              <a:t>Training Set:</a:t>
            </a:r>
          </a:p>
          <a:p>
            <a:pPr lvl="1">
              <a:lnSpc>
                <a:spcPct val="150000"/>
              </a:lnSpc>
              <a:spcBef>
                <a:spcPts val="0"/>
              </a:spcBef>
              <a:spcAft>
                <a:spcPts val="600"/>
              </a:spcAft>
            </a:pPr>
            <a:r>
              <a:rPr lang="en-US" sz="1200" dirty="0"/>
              <a:t>The overall training accuracy is approximately 70%.</a:t>
            </a:r>
          </a:p>
          <a:p>
            <a:pPr lvl="1">
              <a:lnSpc>
                <a:spcPct val="150000"/>
              </a:lnSpc>
              <a:spcBef>
                <a:spcPts val="0"/>
              </a:spcBef>
              <a:spcAft>
                <a:spcPts val="600"/>
              </a:spcAft>
            </a:pPr>
            <a:r>
              <a:rPr lang="en-US" sz="1200" dirty="0"/>
              <a:t>The classification report provides metrics for each class, including precision, recall, and F1-score. These metrics give insights into how well the classifier is performing for each class.</a:t>
            </a:r>
          </a:p>
          <a:p>
            <a:pPr lvl="1">
              <a:lnSpc>
                <a:spcPct val="150000"/>
              </a:lnSpc>
              <a:spcBef>
                <a:spcPts val="0"/>
              </a:spcBef>
              <a:spcAft>
                <a:spcPts val="600"/>
              </a:spcAft>
            </a:pPr>
            <a:r>
              <a:rPr lang="en-US" sz="1200" dirty="0"/>
              <a:t>The "Finance" class has a relatively low recall (0.85), indicating that the model is not effectively capturing all instances of this class. This suggests that the model may be better at predicting other classes.</a:t>
            </a:r>
          </a:p>
          <a:p>
            <a:pPr lvl="1">
              <a:lnSpc>
                <a:spcPct val="150000"/>
              </a:lnSpc>
              <a:spcBef>
                <a:spcPts val="0"/>
              </a:spcBef>
              <a:spcAft>
                <a:spcPts val="600"/>
              </a:spcAft>
            </a:pPr>
            <a:r>
              <a:rPr lang="en-US" sz="1200" dirty="0"/>
              <a:t>The "Technology" class has a high precision (0.92) but a low recall (0.35), suggesting that when the model predicts this class, it is often correct, but it misses many actual instances of this class.</a:t>
            </a:r>
          </a:p>
          <a:p>
            <a:pPr lvl="1">
              <a:lnSpc>
                <a:spcPct val="150000"/>
              </a:lnSpc>
              <a:spcBef>
                <a:spcPts val="0"/>
              </a:spcBef>
              <a:spcAft>
                <a:spcPts val="600"/>
              </a:spcAft>
            </a:pPr>
            <a:r>
              <a:rPr lang="en-US" sz="1200" dirty="0"/>
              <a:t>The "Healthcare" class also has a relatively low F1-score (0.56), indicating a balance between precision and recall.</a:t>
            </a:r>
          </a:p>
          <a:p>
            <a:pPr>
              <a:lnSpc>
                <a:spcPct val="150000"/>
              </a:lnSpc>
              <a:spcBef>
                <a:spcPts val="0"/>
              </a:spcBef>
              <a:spcAft>
                <a:spcPts val="600"/>
              </a:spcAft>
            </a:pPr>
            <a:r>
              <a:rPr lang="en-US" sz="1600" dirty="0"/>
              <a:t>Test Set:</a:t>
            </a:r>
          </a:p>
          <a:p>
            <a:pPr lvl="1">
              <a:lnSpc>
                <a:spcPct val="150000"/>
              </a:lnSpc>
              <a:spcBef>
                <a:spcPts val="0"/>
              </a:spcBef>
              <a:spcAft>
                <a:spcPts val="600"/>
              </a:spcAft>
            </a:pPr>
            <a:r>
              <a:rPr lang="en-US" sz="1200" dirty="0"/>
              <a:t>The overall test accuracy is only about 22.7%. This is significantly lower than the training accuracy, which suggests that the model may be overfitting the training data.</a:t>
            </a:r>
          </a:p>
          <a:p>
            <a:pPr lvl="1">
              <a:lnSpc>
                <a:spcPct val="150000"/>
              </a:lnSpc>
              <a:spcBef>
                <a:spcPts val="0"/>
              </a:spcBef>
              <a:spcAft>
                <a:spcPts val="600"/>
              </a:spcAft>
            </a:pPr>
            <a:r>
              <a:rPr lang="en-US" sz="1200" dirty="0"/>
              <a:t>The classification report for the test set shows similar trends as the training set. The "Finance" class, for example, has a high precision but a lower recall.</a:t>
            </a:r>
          </a:p>
          <a:p>
            <a:pPr lvl="1">
              <a:lnSpc>
                <a:spcPct val="150000"/>
              </a:lnSpc>
              <a:spcBef>
                <a:spcPts val="0"/>
              </a:spcBef>
              <a:spcAft>
                <a:spcPts val="600"/>
              </a:spcAft>
            </a:pPr>
            <a:r>
              <a:rPr lang="en-US" sz="1200" dirty="0"/>
              <a:t>It's important to note that the imbalanced nature of the dataset, as indicated by the low accuracy and F1-scores for several classes, contributes to the model's poor performance.</a:t>
            </a:r>
            <a:endParaRPr lang="en-US" sz="1400" dirty="0"/>
          </a:p>
          <a:p>
            <a:pPr lvl="2"/>
            <a:endParaRPr lang="en-US" sz="1400" dirty="0"/>
          </a:p>
          <a:p>
            <a:pPr lvl="2"/>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132</a:t>
            </a:fld>
            <a:endParaRPr lang="en-US" dirty="0"/>
          </a:p>
        </p:txBody>
      </p:sp>
    </p:spTree>
    <p:extLst>
      <p:ext uri="{BB962C8B-B14F-4D97-AF65-F5344CB8AC3E}">
        <p14:creationId xmlns:p14="http://schemas.microsoft.com/office/powerpoint/2010/main" val="3364595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How would you improve the results/ What more changes do you need to make to your code or data</a:t>
            </a:r>
          </a:p>
          <a:p>
            <a:pPr lvl="1"/>
            <a:r>
              <a:rPr lang="en-US" sz="1600" dirty="0"/>
              <a:t>Find a more efficient way to make the organization name keywords easier to categorize</a:t>
            </a:r>
          </a:p>
          <a:p>
            <a:pPr lvl="1"/>
            <a:r>
              <a:rPr lang="en-US" sz="1600" dirty="0"/>
              <a:t>I think there's a lot more null values than what was said to be by the source.</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133</a:t>
            </a:fld>
            <a:endParaRPr lang="en-US" dirty="0"/>
          </a:p>
        </p:txBody>
      </p:sp>
    </p:spTree>
    <p:extLst>
      <p:ext uri="{BB962C8B-B14F-4D97-AF65-F5344CB8AC3E}">
        <p14:creationId xmlns:p14="http://schemas.microsoft.com/office/powerpoint/2010/main" val="11407816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134</a:t>
            </a:fld>
            <a:endParaRPr lang="en-US" dirty="0"/>
          </a:p>
        </p:txBody>
      </p:sp>
      <p:pic>
        <p:nvPicPr>
          <p:cNvPr id="10" name="Picture 9">
            <a:extLst>
              <a:ext uri="{FF2B5EF4-FFF2-40B4-BE49-F238E27FC236}">
                <a16:creationId xmlns:a16="http://schemas.microsoft.com/office/drawing/2014/main" id="{B23710C1-E57A-98A2-66BE-9FB5CF99A957}"/>
              </a:ext>
            </a:extLst>
          </p:cNvPr>
          <p:cNvPicPr>
            <a:picLocks noChangeAspect="1"/>
          </p:cNvPicPr>
          <p:nvPr/>
        </p:nvPicPr>
        <p:blipFill>
          <a:blip r:embed="rId3"/>
          <a:stretch>
            <a:fillRect/>
          </a:stretch>
        </p:blipFill>
        <p:spPr>
          <a:xfrm>
            <a:off x="284587" y="1926959"/>
            <a:ext cx="11622826" cy="3363174"/>
          </a:xfrm>
          <a:prstGeom prst="rect">
            <a:avLst/>
          </a:prstGeom>
        </p:spPr>
      </p:pic>
    </p:spTree>
    <p:extLst>
      <p:ext uri="{BB962C8B-B14F-4D97-AF65-F5344CB8AC3E}">
        <p14:creationId xmlns:p14="http://schemas.microsoft.com/office/powerpoint/2010/main" val="17268360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135</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582340"/>
            <a:ext cx="10515600" cy="3693319"/>
          </a:xfrm>
          <a:prstGeom prst="rect">
            <a:avLst/>
          </a:prstGeom>
          <a:noFill/>
        </p:spPr>
        <p:txBody>
          <a:bodyPr wrap="square" rtlCol="0">
            <a:spAutoFit/>
          </a:bodyPr>
          <a:lstStyle/>
          <a:p>
            <a:r>
              <a:rPr lang="en-US" dirty="0"/>
              <a:t>Data breaches create significant challenges to organizations, making it necessary to have a proactive approach to mitigate risks and understand the complex dynamics behind these incidents. This study will use machine learning (ML), data cleaning, data transformation, NLP, and other data science techniques to predict data breaches in Massachusetts to gain insights into their patterns and organizational susceptibility. The objectives of this study is to find whether certain organizations are more susceptible to data breaches, the effectiveness of data protection strategies like Data Encryption and Credit Monitoring in preventing or mitigating data breaches, and if the predicted output can elucidate patterns and motivations behind organized data breaches.</a:t>
            </a:r>
          </a:p>
          <a:p>
            <a:endParaRPr lang="en-US" dirty="0"/>
          </a:p>
          <a:p>
            <a:r>
              <a:rPr lang="en-US" dirty="0"/>
              <a:t>To achieve these objectives, we utilized a Decision Tree Classifier on a dataset containing features of the data breaches’ targeted data, breach type, residents affected, and whether security strategies were used. The dataset underwent cleaning, transformation, engineering, feature selection, normalization using scaling, random under sampling, and denormalization. The class imbalance is addressed using random under-sampling to ensure a more balanced representation of organizational categories.</a:t>
            </a:r>
          </a:p>
        </p:txBody>
      </p:sp>
    </p:spTree>
    <p:extLst>
      <p:ext uri="{BB962C8B-B14F-4D97-AF65-F5344CB8AC3E}">
        <p14:creationId xmlns:p14="http://schemas.microsoft.com/office/powerpoint/2010/main" val="3310049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136</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613118"/>
            <a:ext cx="10515600" cy="4247317"/>
          </a:xfrm>
          <a:prstGeom prst="rect">
            <a:avLst/>
          </a:prstGeom>
          <a:noFill/>
        </p:spPr>
        <p:txBody>
          <a:bodyPr wrap="square" rtlCol="0">
            <a:spAutoFit/>
          </a:bodyPr>
          <a:lstStyle/>
          <a:p>
            <a:r>
              <a:rPr lang="en-US" dirty="0"/>
              <a:t>The results of the model training showed promising performance in predicting data breaches within the training dataset, achieving an accuracy of approximately 70%. Although, the model's performance on the test dataset was significantly lower, with an accuracy of around 23%. This was due to the complex issue of categorizing the organizations using NLP, which showed difficulty in listing the enormous number of unique keywords for the keyword dictionary. A classification report for the training and test revealed variations in the model's performance across different organizational categories.</a:t>
            </a:r>
          </a:p>
          <a:p>
            <a:endParaRPr lang="en-US" dirty="0"/>
          </a:p>
          <a:p>
            <a:r>
              <a:rPr lang="en-US" dirty="0"/>
              <a:t>This research contributes to the field of cybersecurity by emphasizing the susceptibility of various types of organizations to data breaches and what aspects play into the motivations and reasonings. This highlights the need for addressing thorough data collection by agencies, the difficulty of categorizing large amounts of unique keywords, and improving the model's robustness for real-world applications. Future work will involve finding a more practical way to categorize these organizations using NLP, exploring more machine learning models, hyperparameter tuning, and collecting additional data, such as geographical locations, to further enhance predictive accuracy. Finally, the study emphasizes the importance of understanding and addressing the multifaceted challenges created by data breaches in diverse organizational contexts.</a:t>
            </a:r>
          </a:p>
        </p:txBody>
      </p:sp>
    </p:spTree>
    <p:extLst>
      <p:ext uri="{BB962C8B-B14F-4D97-AF65-F5344CB8AC3E}">
        <p14:creationId xmlns:p14="http://schemas.microsoft.com/office/powerpoint/2010/main" val="350611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extLst>
              <p:ext uri="{D42A27DB-BD31-4B8C-83A1-F6EECF244321}">
                <p14:modId xmlns:p14="http://schemas.microsoft.com/office/powerpoint/2010/main" val="3092541432"/>
              </p:ext>
            </p:extLst>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11/1/23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906395809"/>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07226232"/>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extLst>
              <p:ext uri="{D42A27DB-BD31-4B8C-83A1-F6EECF244321}">
                <p14:modId xmlns:p14="http://schemas.microsoft.com/office/powerpoint/2010/main" val="1892962945"/>
              </p:ext>
            </p:extLst>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26916271"/>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extLst>
              <p:ext uri="{D42A27DB-BD31-4B8C-83A1-F6EECF244321}">
                <p14:modId xmlns:p14="http://schemas.microsoft.com/office/powerpoint/2010/main" val="3209449398"/>
              </p:ext>
            </p:extLst>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extLst>
              <p:ext uri="{D42A27DB-BD31-4B8C-83A1-F6EECF244321}">
                <p14:modId xmlns:p14="http://schemas.microsoft.com/office/powerpoint/2010/main" val="907666257"/>
              </p:ext>
            </p:extLst>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to forecast and prevent data breaches. In cybersecurity, there seems to be a missing component in efforts, which is geographical information. </a:t>
            </a:r>
          </a:p>
          <a:p>
            <a:pPr lvl="1"/>
            <a:r>
              <a:rPr lang="en-US" b="1" dirty="0"/>
              <a:t>In this study, The data breaches will be analyzed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extLst>
              <p:ext uri="{D42A27DB-BD31-4B8C-83A1-F6EECF244321}">
                <p14:modId xmlns:p14="http://schemas.microsoft.com/office/powerpoint/2010/main" val="52894249"/>
              </p:ext>
            </p:extLst>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852423840"/>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136078185"/>
              </p:ext>
            </p:extLst>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extLst>
              <p:ext uri="{D42A27DB-BD31-4B8C-83A1-F6EECF244321}">
                <p14:modId xmlns:p14="http://schemas.microsoft.com/office/powerpoint/2010/main" val="3953391418"/>
              </p:ext>
            </p:extLst>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480431545"/>
              </p:ext>
            </p:extLst>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extLst>
              <p:ext uri="{D42A27DB-BD31-4B8C-83A1-F6EECF244321}">
                <p14:modId xmlns:p14="http://schemas.microsoft.com/office/powerpoint/2010/main" val="4250370492"/>
              </p:ext>
            </p:extLst>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11/1/23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- 08</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85</a:t>
            </a:fld>
            <a:endParaRPr lang="en-US" dirty="0"/>
          </a:p>
        </p:txBody>
      </p:sp>
    </p:spTree>
    <p:extLst>
      <p:ext uri="{BB962C8B-B14F-4D97-AF65-F5344CB8AC3E}">
        <p14:creationId xmlns:p14="http://schemas.microsoft.com/office/powerpoint/2010/main" val="3864268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EDA plots and other plots</a:t>
            </a:r>
          </a:p>
          <a:p>
            <a:pPr lvl="2"/>
            <a:r>
              <a:rPr lang="en-US" dirty="0"/>
              <a:t>Log scaling for easier visualization</a:t>
            </a:r>
          </a:p>
          <a:p>
            <a:pPr lvl="2"/>
            <a:r>
              <a:rPr lang="en-US" dirty="0"/>
              <a:t>Adding Percentages to represent data more visually</a:t>
            </a:r>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86</a:t>
            </a:fld>
            <a:endParaRPr lang="en-US" dirty="0"/>
          </a:p>
        </p:txBody>
      </p:sp>
    </p:spTree>
    <p:extLst>
      <p:ext uri="{BB962C8B-B14F-4D97-AF65-F5344CB8AC3E}">
        <p14:creationId xmlns:p14="http://schemas.microsoft.com/office/powerpoint/2010/main" val="1701155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More NLP categories for data transformation process</a:t>
            </a:r>
          </a:p>
          <a:p>
            <a:pPr lvl="1"/>
            <a:r>
              <a:rPr lang="en-US" dirty="0"/>
              <a:t> Outlier Handling and Detection Review (Finding out how it affects the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87</a:t>
            </a:fld>
            <a:endParaRPr lang="en-US" dirty="0"/>
          </a:p>
        </p:txBody>
      </p:sp>
    </p:spTree>
    <p:extLst>
      <p:ext uri="{BB962C8B-B14F-4D97-AF65-F5344CB8AC3E}">
        <p14:creationId xmlns:p14="http://schemas.microsoft.com/office/powerpoint/2010/main" val="59397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88</a:t>
            </a:fld>
            <a:endParaRPr lang="en-US" dirty="0"/>
          </a:p>
        </p:txBody>
      </p:sp>
      <p:pic>
        <p:nvPicPr>
          <p:cNvPr id="8" name="Picture 7">
            <a:extLst>
              <a:ext uri="{FF2B5EF4-FFF2-40B4-BE49-F238E27FC236}">
                <a16:creationId xmlns:a16="http://schemas.microsoft.com/office/drawing/2014/main" id="{FC9606A5-F4C4-C04F-C082-F7FA7EE544E4}"/>
              </a:ext>
            </a:extLst>
          </p:cNvPr>
          <p:cNvPicPr>
            <a:picLocks noChangeAspect="1"/>
          </p:cNvPicPr>
          <p:nvPr/>
        </p:nvPicPr>
        <p:blipFill rotWithShape="1">
          <a:blip r:embed="rId2">
            <a:extLst>
              <a:ext uri="{28A0092B-C50C-407E-A947-70E740481C1C}">
                <a14:useLocalDpi xmlns:a14="http://schemas.microsoft.com/office/drawing/2010/main" val="0"/>
              </a:ext>
            </a:extLst>
          </a:blip>
          <a:srcRect l="1291" r="2045" b="13447"/>
          <a:stretch/>
        </p:blipFill>
        <p:spPr>
          <a:xfrm>
            <a:off x="482459" y="1305037"/>
            <a:ext cx="11227082" cy="4625207"/>
          </a:xfrm>
          <a:prstGeom prst="rect">
            <a:avLst/>
          </a:prstGeom>
        </p:spPr>
      </p:pic>
    </p:spTree>
    <p:extLst>
      <p:ext uri="{BB962C8B-B14F-4D97-AF65-F5344CB8AC3E}">
        <p14:creationId xmlns:p14="http://schemas.microsoft.com/office/powerpoint/2010/main" val="198271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89</a:t>
            </a:fld>
            <a:endParaRPr lang="en-US" dirty="0"/>
          </a:p>
        </p:txBody>
      </p:sp>
      <p:pic>
        <p:nvPicPr>
          <p:cNvPr id="6" name="Picture 5">
            <a:extLst>
              <a:ext uri="{FF2B5EF4-FFF2-40B4-BE49-F238E27FC236}">
                <a16:creationId xmlns:a16="http://schemas.microsoft.com/office/drawing/2014/main" id="{4ECE1F73-3320-A0E2-B33D-8D08B2EFDD0F}"/>
              </a:ext>
            </a:extLst>
          </p:cNvPr>
          <p:cNvPicPr>
            <a:picLocks noChangeAspect="1"/>
          </p:cNvPicPr>
          <p:nvPr/>
        </p:nvPicPr>
        <p:blipFill rotWithShape="1">
          <a:blip r:embed="rId2">
            <a:extLst>
              <a:ext uri="{28A0092B-C50C-407E-A947-70E740481C1C}">
                <a14:useLocalDpi xmlns:a14="http://schemas.microsoft.com/office/drawing/2010/main" val="0"/>
              </a:ext>
            </a:extLst>
          </a:blip>
          <a:srcRect l="1650" r="1753" b="16704"/>
          <a:stretch/>
        </p:blipFill>
        <p:spPr>
          <a:xfrm>
            <a:off x="3858" y="1855606"/>
            <a:ext cx="12188142" cy="3520827"/>
          </a:xfrm>
          <a:prstGeom prst="rect">
            <a:avLst/>
          </a:prstGeom>
        </p:spPr>
      </p:pic>
    </p:spTree>
    <p:extLst>
      <p:ext uri="{BB962C8B-B14F-4D97-AF65-F5344CB8AC3E}">
        <p14:creationId xmlns:p14="http://schemas.microsoft.com/office/powerpoint/2010/main" val="368778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No additional work on data cleaning from WK06</a:t>
            </a:r>
          </a:p>
          <a:p>
            <a:pPr>
              <a:spcBef>
                <a:spcPts val="0"/>
              </a:spcBef>
              <a:spcAft>
                <a:spcPts val="600"/>
              </a:spcAft>
            </a:pPr>
            <a:r>
              <a:rPr lang="en-US" sz="2000" dirty="0"/>
              <a:t>Made 3 separate cleaned datasets for the 3 models </a:t>
            </a:r>
          </a:p>
          <a:p>
            <a:pPr>
              <a:spcBef>
                <a:spcPts val="0"/>
              </a:spcBef>
              <a:spcAft>
                <a:spcPts val="600"/>
              </a:spcAft>
            </a:pPr>
            <a:r>
              <a:rPr lang="en-US" sz="2000" dirty="0"/>
              <a:t>Plans to optimize the outlier handling and detection after looking at the results of 3 Models.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90</a:t>
            </a:fld>
            <a:endParaRPr lang="en-US" dirty="0"/>
          </a:p>
        </p:txBody>
      </p:sp>
    </p:spTree>
    <p:extLst>
      <p:ext uri="{BB962C8B-B14F-4D97-AF65-F5344CB8AC3E}">
        <p14:creationId xmlns:p14="http://schemas.microsoft.com/office/powerpoint/2010/main" val="326395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Changed EDA plots and other plots</a:t>
            </a:r>
          </a:p>
          <a:p>
            <a:pPr lvl="1">
              <a:spcBef>
                <a:spcPts val="0"/>
              </a:spcBef>
              <a:spcAft>
                <a:spcPts val="600"/>
              </a:spcAft>
            </a:pPr>
            <a:r>
              <a:rPr lang="en-US" sz="1600" dirty="0"/>
              <a:t>Log scaling for easier visualization</a:t>
            </a:r>
          </a:p>
          <a:p>
            <a:pPr lvl="1">
              <a:spcBef>
                <a:spcPts val="0"/>
              </a:spcBef>
              <a:spcAft>
                <a:spcPts val="600"/>
              </a:spcAft>
            </a:pPr>
            <a:r>
              <a:rPr lang="en-US" sz="1600" dirty="0"/>
              <a:t>Adding Percentages to represent data more visually for Plot 4 and 5</a:t>
            </a:r>
          </a:p>
          <a:p>
            <a:pPr marL="457200" lvl="1" indent="0">
              <a:spcBef>
                <a:spcPts val="0"/>
              </a:spcBef>
              <a:spcAft>
                <a:spcPts val="600"/>
              </a:spcAft>
              <a:buNone/>
            </a:pPr>
            <a:endParaRPr lang="en-US" sz="16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91</a:t>
            </a:fld>
            <a:endParaRPr lang="en-US" dirty="0"/>
          </a:p>
        </p:txBody>
      </p:sp>
      <p:pic>
        <p:nvPicPr>
          <p:cNvPr id="6" name="Picture 5">
            <a:extLst>
              <a:ext uri="{FF2B5EF4-FFF2-40B4-BE49-F238E27FC236}">
                <a16:creationId xmlns:a16="http://schemas.microsoft.com/office/drawing/2014/main" id="{A3E39260-A06F-60ED-3BBE-7A05BE348B6A}"/>
              </a:ext>
            </a:extLst>
          </p:cNvPr>
          <p:cNvPicPr>
            <a:picLocks noChangeAspect="1"/>
          </p:cNvPicPr>
          <p:nvPr/>
        </p:nvPicPr>
        <p:blipFill>
          <a:blip r:embed="rId2"/>
          <a:stretch>
            <a:fillRect/>
          </a:stretch>
        </p:blipFill>
        <p:spPr>
          <a:xfrm>
            <a:off x="1558396" y="2657010"/>
            <a:ext cx="9075208" cy="2609934"/>
          </a:xfrm>
          <a:prstGeom prst="rect">
            <a:avLst/>
          </a:prstGeom>
        </p:spPr>
      </p:pic>
    </p:spTree>
    <p:extLst>
      <p:ext uri="{BB962C8B-B14F-4D97-AF65-F5344CB8AC3E}">
        <p14:creationId xmlns:p14="http://schemas.microsoft.com/office/powerpoint/2010/main" val="641385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92</a:t>
            </a:fld>
            <a:endParaRPr lang="en-US" dirty="0"/>
          </a:p>
        </p:txBody>
      </p:sp>
      <p:pic>
        <p:nvPicPr>
          <p:cNvPr id="9" name="Content Placeholder 8">
            <a:extLst>
              <a:ext uri="{FF2B5EF4-FFF2-40B4-BE49-F238E27FC236}">
                <a16:creationId xmlns:a16="http://schemas.microsoft.com/office/drawing/2014/main" id="{B238FF1C-E38E-2969-97CF-9D267227CF3F}"/>
              </a:ext>
            </a:extLst>
          </p:cNvPr>
          <p:cNvPicPr>
            <a:picLocks noGrp="1" noChangeAspect="1"/>
          </p:cNvPicPr>
          <p:nvPr>
            <p:ph idx="1"/>
          </p:nvPr>
        </p:nvPicPr>
        <p:blipFill>
          <a:blip r:embed="rId2"/>
          <a:stretch>
            <a:fillRect/>
          </a:stretch>
        </p:blipFill>
        <p:spPr>
          <a:xfrm>
            <a:off x="2323786" y="1385443"/>
            <a:ext cx="7544428" cy="4840288"/>
          </a:xfrm>
        </p:spPr>
      </p:pic>
    </p:spTree>
    <p:extLst>
      <p:ext uri="{BB962C8B-B14F-4D97-AF65-F5344CB8AC3E}">
        <p14:creationId xmlns:p14="http://schemas.microsoft.com/office/powerpoint/2010/main" val="349214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93</a:t>
            </a:fld>
            <a:endParaRPr lang="en-US" dirty="0"/>
          </a:p>
        </p:txBody>
      </p:sp>
      <p:pic>
        <p:nvPicPr>
          <p:cNvPr id="7" name="Content Placeholder 6">
            <a:extLst>
              <a:ext uri="{FF2B5EF4-FFF2-40B4-BE49-F238E27FC236}">
                <a16:creationId xmlns:a16="http://schemas.microsoft.com/office/drawing/2014/main" id="{77131CE2-5296-8C86-BF9A-4F8F5FD127F3}"/>
              </a:ext>
            </a:extLst>
          </p:cNvPr>
          <p:cNvPicPr>
            <a:picLocks noGrp="1" noChangeAspect="1"/>
          </p:cNvPicPr>
          <p:nvPr>
            <p:ph idx="1"/>
          </p:nvPr>
        </p:nvPicPr>
        <p:blipFill>
          <a:blip r:embed="rId2"/>
          <a:stretch>
            <a:fillRect/>
          </a:stretch>
        </p:blipFill>
        <p:spPr>
          <a:xfrm>
            <a:off x="2319109" y="1229372"/>
            <a:ext cx="7553782" cy="4840288"/>
          </a:xfrm>
        </p:spPr>
      </p:pic>
    </p:spTree>
    <p:extLst>
      <p:ext uri="{BB962C8B-B14F-4D97-AF65-F5344CB8AC3E}">
        <p14:creationId xmlns:p14="http://schemas.microsoft.com/office/powerpoint/2010/main" val="18826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94</a:t>
            </a:fld>
            <a:endParaRPr lang="en-US" dirty="0"/>
          </a:p>
        </p:txBody>
      </p:sp>
      <p:pic>
        <p:nvPicPr>
          <p:cNvPr id="11" name="Content Placeholder 10">
            <a:extLst>
              <a:ext uri="{FF2B5EF4-FFF2-40B4-BE49-F238E27FC236}">
                <a16:creationId xmlns:a16="http://schemas.microsoft.com/office/drawing/2014/main" id="{BCAE1A7B-78AC-1885-0512-AA1967CA4D6A}"/>
              </a:ext>
            </a:extLst>
          </p:cNvPr>
          <p:cNvPicPr>
            <a:picLocks noGrp="1" noChangeAspect="1"/>
          </p:cNvPicPr>
          <p:nvPr>
            <p:ph idx="1"/>
          </p:nvPr>
        </p:nvPicPr>
        <p:blipFill>
          <a:blip r:embed="rId2"/>
          <a:stretch>
            <a:fillRect/>
          </a:stretch>
        </p:blipFill>
        <p:spPr>
          <a:xfrm>
            <a:off x="838199" y="1410214"/>
            <a:ext cx="5139664" cy="4037572"/>
          </a:xfrm>
        </p:spPr>
      </p:pic>
      <p:pic>
        <p:nvPicPr>
          <p:cNvPr id="12" name="Picture 11">
            <a:extLst>
              <a:ext uri="{FF2B5EF4-FFF2-40B4-BE49-F238E27FC236}">
                <a16:creationId xmlns:a16="http://schemas.microsoft.com/office/drawing/2014/main" id="{FBB2F632-5483-0D08-E01C-5ABC238667A7}"/>
              </a:ext>
            </a:extLst>
          </p:cNvPr>
          <p:cNvPicPr>
            <a:picLocks noChangeAspect="1"/>
          </p:cNvPicPr>
          <p:nvPr/>
        </p:nvPicPr>
        <p:blipFill>
          <a:blip r:embed="rId3"/>
          <a:stretch>
            <a:fillRect/>
          </a:stretch>
        </p:blipFill>
        <p:spPr>
          <a:xfrm>
            <a:off x="6214136" y="1410214"/>
            <a:ext cx="5139664" cy="4037572"/>
          </a:xfrm>
          <a:prstGeom prst="rect">
            <a:avLst/>
          </a:prstGeom>
        </p:spPr>
      </p:pic>
    </p:spTree>
    <p:extLst>
      <p:ext uri="{BB962C8B-B14F-4D97-AF65-F5344CB8AC3E}">
        <p14:creationId xmlns:p14="http://schemas.microsoft.com/office/powerpoint/2010/main" val="384537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Logistic Regression</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50.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200" dirty="0"/>
              <a:t>This model uses logistic regression to predict the likelihood of data breaches occurring at the reporting entity based on various features, including breach type, organization categories, and all binary variables. 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achieved an accuracy of 0.80, which means it correctly predicted data breaches in 80% of cases.</a:t>
            </a:r>
          </a:p>
          <a:p>
            <a:pPr lvl="1">
              <a:spcBef>
                <a:spcPts val="0"/>
              </a:spcBef>
              <a:spcAft>
                <a:spcPts val="600"/>
              </a:spcAft>
            </a:pPr>
            <a:r>
              <a:rPr lang="en-US" sz="1200" dirty="0"/>
              <a:t>Precision: The precision score is 0.67, indicating that among the predicted positive cases, 67% are true positives.</a:t>
            </a:r>
          </a:p>
          <a:p>
            <a:pPr lvl="1">
              <a:spcBef>
                <a:spcPts val="0"/>
              </a:spcBef>
              <a:spcAft>
                <a:spcPts val="600"/>
              </a:spcAft>
            </a:pPr>
            <a:r>
              <a:rPr lang="en-US" sz="1200" dirty="0"/>
              <a:t>Recall: The recall score is 0.72, meaning that the model correctly identifies 72% of the actual positive cases.</a:t>
            </a:r>
          </a:p>
          <a:p>
            <a:pPr lvl="1">
              <a:spcBef>
                <a:spcPts val="0"/>
              </a:spcBef>
              <a:spcAft>
                <a:spcPts val="600"/>
              </a:spcAft>
            </a:pPr>
            <a:r>
              <a:rPr lang="en-US" sz="1200" dirty="0"/>
              <a:t>F1-Score: The F1-score is 0.70, providing a balanced measure of precision and recall.</a:t>
            </a:r>
          </a:p>
          <a:p>
            <a:pPr lvl="1">
              <a:spcBef>
                <a:spcPts val="0"/>
              </a:spcBef>
              <a:spcAft>
                <a:spcPts val="600"/>
              </a:spcAft>
            </a:pPr>
            <a:r>
              <a:rPr lang="en-US" sz="1200" dirty="0"/>
              <a:t>ROC-AUC: The ROC-AUC score is 0.88, which suggests the model's ability to distinguish between positive and negative cases is quite high.</a:t>
            </a:r>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95</a:t>
            </a:fld>
            <a:endParaRPr lang="en-US" dirty="0"/>
          </a:p>
        </p:txBody>
      </p:sp>
    </p:spTree>
    <p:extLst>
      <p:ext uri="{BB962C8B-B14F-4D97-AF65-F5344CB8AC3E}">
        <p14:creationId xmlns:p14="http://schemas.microsoft.com/office/powerpoint/2010/main" val="3984022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96</a:t>
            </a:fld>
            <a:endParaRPr lang="en-US" dirty="0"/>
          </a:p>
        </p:txBody>
      </p:sp>
      <p:pic>
        <p:nvPicPr>
          <p:cNvPr id="7" name="Picture 6">
            <a:extLst>
              <a:ext uri="{FF2B5EF4-FFF2-40B4-BE49-F238E27FC236}">
                <a16:creationId xmlns:a16="http://schemas.microsoft.com/office/drawing/2014/main" id="{44759B2E-176E-3EC0-94EA-60F5BA6D75D6}"/>
              </a:ext>
            </a:extLst>
          </p:cNvPr>
          <p:cNvPicPr>
            <a:picLocks noChangeAspect="1"/>
          </p:cNvPicPr>
          <p:nvPr/>
        </p:nvPicPr>
        <p:blipFill>
          <a:blip r:embed="rId2"/>
          <a:stretch>
            <a:fillRect/>
          </a:stretch>
        </p:blipFill>
        <p:spPr>
          <a:xfrm>
            <a:off x="250821" y="2087913"/>
            <a:ext cx="3809342" cy="3041266"/>
          </a:xfrm>
          <a:prstGeom prst="rect">
            <a:avLst/>
          </a:prstGeom>
        </p:spPr>
      </p:pic>
      <p:pic>
        <p:nvPicPr>
          <p:cNvPr id="6" name="Picture 5">
            <a:extLst>
              <a:ext uri="{FF2B5EF4-FFF2-40B4-BE49-F238E27FC236}">
                <a16:creationId xmlns:a16="http://schemas.microsoft.com/office/drawing/2014/main" id="{557F7392-F1B6-E689-A26F-9C688BFCC239}"/>
              </a:ext>
            </a:extLst>
          </p:cNvPr>
          <p:cNvPicPr>
            <a:picLocks noChangeAspect="1"/>
          </p:cNvPicPr>
          <p:nvPr/>
        </p:nvPicPr>
        <p:blipFill>
          <a:blip r:embed="rId3"/>
          <a:stretch>
            <a:fillRect/>
          </a:stretch>
        </p:blipFill>
        <p:spPr>
          <a:xfrm>
            <a:off x="4137020" y="2087913"/>
            <a:ext cx="3917959" cy="3041266"/>
          </a:xfrm>
          <a:prstGeom prst="rect">
            <a:avLst/>
          </a:prstGeom>
        </p:spPr>
      </p:pic>
      <p:pic>
        <p:nvPicPr>
          <p:cNvPr id="8" name="Picture 7">
            <a:extLst>
              <a:ext uri="{FF2B5EF4-FFF2-40B4-BE49-F238E27FC236}">
                <a16:creationId xmlns:a16="http://schemas.microsoft.com/office/drawing/2014/main" id="{C623D46F-944C-1ECA-3D76-AF35F56D5079}"/>
              </a:ext>
            </a:extLst>
          </p:cNvPr>
          <p:cNvPicPr>
            <a:picLocks noChangeAspect="1"/>
          </p:cNvPicPr>
          <p:nvPr/>
        </p:nvPicPr>
        <p:blipFill>
          <a:blip r:embed="rId4"/>
          <a:stretch>
            <a:fillRect/>
          </a:stretch>
        </p:blipFill>
        <p:spPr>
          <a:xfrm>
            <a:off x="8023221" y="2087912"/>
            <a:ext cx="3917958" cy="3041267"/>
          </a:xfrm>
          <a:prstGeom prst="rect">
            <a:avLst/>
          </a:prstGeom>
        </p:spPr>
      </p:pic>
    </p:spTree>
    <p:extLst>
      <p:ext uri="{BB962C8B-B14F-4D97-AF65-F5344CB8AC3E}">
        <p14:creationId xmlns:p14="http://schemas.microsoft.com/office/powerpoint/2010/main" val="146627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Accuracy measures the overall correctness of predictions. An accuracy of 0.8 suggests that the model correctly predicts data breaches in 80% of cases.</a:t>
            </a:r>
          </a:p>
          <a:p>
            <a:pPr lvl="1">
              <a:lnSpc>
                <a:spcPct val="150000"/>
              </a:lnSpc>
              <a:spcBef>
                <a:spcPts val="0"/>
              </a:spcBef>
              <a:spcAft>
                <a:spcPts val="600"/>
              </a:spcAft>
            </a:pPr>
            <a:r>
              <a:rPr lang="en-US" sz="1100" dirty="0"/>
              <a:t>Precision: Precision quantifies the model's ability to correctly classify data breaches when it makes positive predictions. A precision of 0.67 indicates that 67% of the positive predictions were correct.</a:t>
            </a:r>
          </a:p>
          <a:p>
            <a:pPr lvl="1">
              <a:lnSpc>
                <a:spcPct val="150000"/>
              </a:lnSpc>
              <a:spcBef>
                <a:spcPts val="0"/>
              </a:spcBef>
              <a:spcAft>
                <a:spcPts val="600"/>
              </a:spcAft>
            </a:pPr>
            <a:r>
              <a:rPr lang="en-US" sz="1100" dirty="0"/>
              <a:t>Recall: Recall evaluates the model's capability to identify data breaches among the actual positive cases. A recall of 0.72 means that 72% of actual data breaches were correctly identified.</a:t>
            </a:r>
          </a:p>
          <a:p>
            <a:pPr lvl="1">
              <a:lnSpc>
                <a:spcPct val="150000"/>
              </a:lnSpc>
              <a:spcBef>
                <a:spcPts val="0"/>
              </a:spcBef>
              <a:spcAft>
                <a:spcPts val="600"/>
              </a:spcAft>
            </a:pPr>
            <a:r>
              <a:rPr lang="en-US" sz="1100" dirty="0"/>
              <a:t>F1-Score: The F1-score is the harmonic mean of precision and recall. An F1-score of 0.70 represents a balance between precision and recall.</a:t>
            </a:r>
          </a:p>
          <a:p>
            <a:pPr lvl="1">
              <a:lnSpc>
                <a:spcPct val="150000"/>
              </a:lnSpc>
              <a:spcBef>
                <a:spcPts val="0"/>
              </a:spcBef>
              <a:spcAft>
                <a:spcPts val="600"/>
              </a:spcAft>
            </a:pPr>
            <a:r>
              <a:rPr lang="en-US" sz="1100" dirty="0"/>
              <a:t>ROC-AUC: The ROC-AUC score of 0.88 is high, indicating that the model is effective at distinguishing between positive and negative cases. It quantifies the model's ability to rank instances correctly.</a:t>
            </a:r>
          </a:p>
          <a:p>
            <a:pPr marL="457200" lvl="1" indent="0">
              <a:lnSpc>
                <a:spcPct val="150000"/>
              </a:lnSpc>
              <a:spcBef>
                <a:spcPts val="0"/>
              </a:spcBef>
              <a:spcAft>
                <a:spcPts val="600"/>
              </a:spcAft>
              <a:buNone/>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1 has a good ability to designate between data breach and non-data breach cases. Although, there is room for improvement in precision and recall, because the model has some false positives and misses some actual data breach cases.</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97</a:t>
            </a:fld>
            <a:endParaRPr lang="en-US" dirty="0"/>
          </a:p>
        </p:txBody>
      </p:sp>
    </p:spTree>
    <p:extLst>
      <p:ext uri="{BB962C8B-B14F-4D97-AF65-F5344CB8AC3E}">
        <p14:creationId xmlns:p14="http://schemas.microsoft.com/office/powerpoint/2010/main" val="154296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98</a:t>
            </a:fld>
            <a:endParaRPr lang="en-US" dirty="0"/>
          </a:p>
        </p:txBody>
      </p:sp>
    </p:spTree>
    <p:extLst>
      <p:ext uri="{BB962C8B-B14F-4D97-AF65-F5344CB8AC3E}">
        <p14:creationId xmlns:p14="http://schemas.microsoft.com/office/powerpoint/2010/main" val="3479829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99</a:t>
            </a:fld>
            <a:endParaRPr lang="en-US" dirty="0"/>
          </a:p>
        </p:txBody>
      </p:sp>
    </p:spTree>
    <p:extLst>
      <p:ext uri="{BB962C8B-B14F-4D97-AF65-F5344CB8AC3E}">
        <p14:creationId xmlns:p14="http://schemas.microsoft.com/office/powerpoint/2010/main" val="41321845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6938</TotalTime>
  <Words>11055</Words>
  <Application>Microsoft Macintosh PowerPoint</Application>
  <PresentationFormat>Widescreen</PresentationFormat>
  <Paragraphs>1725</Paragraphs>
  <Slides>136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lpstr>Week - 08</vt:lpstr>
      <vt:lpstr>WK08 – Review/revise work from previous week(s)</vt:lpstr>
      <vt:lpstr>WK08 – What was done for this week</vt:lpstr>
      <vt:lpstr>WK08 – Project Workflow Update</vt:lpstr>
      <vt:lpstr>WK08 – Code Workflow Update</vt:lpstr>
      <vt:lpstr>WK08 – Additional Work Done on Data Cleaning</vt:lpstr>
      <vt:lpstr>WK08 – Additional Work Done on Data Exploration</vt:lpstr>
      <vt:lpstr>WK08 – Additional Work Done on Data Exploration</vt:lpstr>
      <vt:lpstr>WK08 – Additional Work Done on Data Exploration</vt:lpstr>
      <vt:lpstr>WK08 – Additional Work Done on Data Exploration</vt:lpstr>
      <vt:lpstr>WK08 – Model 1</vt:lpstr>
      <vt:lpstr>WK08 – Results of the algorithm (Model 1)</vt:lpstr>
      <vt:lpstr>WK08 – Results of the algorithm (Model 1)</vt:lpstr>
      <vt:lpstr>WK08 – Results of the algorithm (Model 1)</vt:lpstr>
      <vt:lpstr>WK08 – Results of the algorithm (Model 1)</vt:lpstr>
      <vt:lpstr>WK08 – Model 2</vt:lpstr>
      <vt:lpstr>WK08 – Results of the algorithm (Model 2)</vt:lpstr>
      <vt:lpstr>WK08 – Results of the algorithm (Model 2)</vt:lpstr>
      <vt:lpstr>WK08 – Results of the algorithm (Model 2)</vt:lpstr>
      <vt:lpstr>WK08 – Results of the algorithm (Model 2)</vt:lpstr>
      <vt:lpstr>WK08 – Model 3</vt:lpstr>
      <vt:lpstr>WK08 – Results of the algorithm (Model 3)</vt:lpstr>
      <vt:lpstr>WK08 – Results of the algorithm (Model 3)</vt:lpstr>
      <vt:lpstr>WK08 – Results of the algorithm (Model 3)</vt:lpstr>
      <vt:lpstr>WK08 – Results of the algorithm (Model 3)</vt:lpstr>
      <vt:lpstr>Week - 09</vt:lpstr>
      <vt:lpstr>WK09 – Review/revise work from previous week(s)</vt:lpstr>
      <vt:lpstr>WK09 – What was done for this week</vt:lpstr>
      <vt:lpstr>WK09 – Project Purpose and Questions </vt:lpstr>
      <vt:lpstr>WK09 – Project Workflow Update</vt:lpstr>
      <vt:lpstr>WK09 – Code Workflow Update</vt:lpstr>
      <vt:lpstr>WK09 – Additional Work Done on Data Cleaning</vt:lpstr>
      <vt:lpstr>WK09 – Additional Work Done on Data Exploration</vt:lpstr>
      <vt:lpstr>WK09 – Model 1</vt:lpstr>
      <vt:lpstr>WK09 – Results of the algorithm</vt:lpstr>
      <vt:lpstr>WK09 – Results of the algorithm (based on work of week 9)</vt:lpstr>
      <vt:lpstr>WK09 – Results of the algorithm</vt:lpstr>
      <vt:lpstr>WK09 – Results of the algorithm</vt:lpstr>
      <vt:lpstr>Week - 10</vt:lpstr>
      <vt:lpstr>WK10 – Review/revise work from previous week(s)</vt:lpstr>
      <vt:lpstr>WK10 – What was done for this week</vt:lpstr>
      <vt:lpstr>WK10 – Project Purpose and Questions </vt:lpstr>
      <vt:lpstr>WK10 – Project Workflow Update</vt:lpstr>
      <vt:lpstr>WK10 – Code Workflow Update</vt:lpstr>
      <vt:lpstr>WK10 – Model</vt:lpstr>
      <vt:lpstr>WK10 – Results of the algorithm</vt:lpstr>
      <vt:lpstr>WK10 – Results of the algorithm</vt:lpstr>
      <vt:lpstr>WK09 – Results of the algorithm (based on work of week 9)</vt:lpstr>
      <vt:lpstr>WK09 – Results of the algorithm</vt:lpstr>
      <vt:lpstr>WK09 – Results of the algorithm</vt:lpstr>
      <vt:lpstr>WK10 – Abstract</vt:lpstr>
      <vt:lpstr>WK10 – Abstract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110</cp:revision>
  <dcterms:created xsi:type="dcterms:W3CDTF">2022-08-29T22:08:54Z</dcterms:created>
  <dcterms:modified xsi:type="dcterms:W3CDTF">2023-11-01T19:11:47Z</dcterms:modified>
</cp:coreProperties>
</file>